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0"/>
  </p:notesMasterIdLst>
  <p:sldIdLst>
    <p:sldId id="352" r:id="rId2"/>
    <p:sldId id="258" r:id="rId3"/>
    <p:sldId id="354" r:id="rId4"/>
    <p:sldId id="317" r:id="rId5"/>
    <p:sldId id="322" r:id="rId6"/>
    <p:sldId id="365" r:id="rId7"/>
    <p:sldId id="266" r:id="rId8"/>
    <p:sldId id="264" r:id="rId9"/>
    <p:sldId id="263" r:id="rId10"/>
    <p:sldId id="367" r:id="rId11"/>
    <p:sldId id="315" r:id="rId12"/>
    <p:sldId id="323" r:id="rId13"/>
    <p:sldId id="338" r:id="rId14"/>
    <p:sldId id="325" r:id="rId15"/>
    <p:sldId id="358" r:id="rId16"/>
    <p:sldId id="326" r:id="rId17"/>
    <p:sldId id="368" r:id="rId18"/>
    <p:sldId id="324" r:id="rId19"/>
    <p:sldId id="337" r:id="rId20"/>
    <p:sldId id="274" r:id="rId21"/>
    <p:sldId id="331" r:id="rId22"/>
    <p:sldId id="299" r:id="rId23"/>
    <p:sldId id="359" r:id="rId24"/>
    <p:sldId id="363" r:id="rId25"/>
    <p:sldId id="369" r:id="rId26"/>
    <p:sldId id="275" r:id="rId27"/>
    <p:sldId id="297" r:id="rId28"/>
    <p:sldId id="342" r:id="rId29"/>
    <p:sldId id="332" r:id="rId30"/>
    <p:sldId id="366" r:id="rId31"/>
    <p:sldId id="339" r:id="rId32"/>
    <p:sldId id="370" r:id="rId33"/>
    <p:sldId id="330" r:id="rId34"/>
    <p:sldId id="333" r:id="rId35"/>
    <p:sldId id="321" r:id="rId36"/>
    <p:sldId id="360" r:id="rId37"/>
    <p:sldId id="320" r:id="rId38"/>
    <p:sldId id="290" r:id="rId39"/>
    <p:sldId id="357" r:id="rId40"/>
    <p:sldId id="361" r:id="rId41"/>
    <p:sldId id="335" r:id="rId42"/>
    <p:sldId id="319" r:id="rId43"/>
    <p:sldId id="334" r:id="rId44"/>
    <p:sldId id="291" r:id="rId45"/>
    <p:sldId id="316" r:id="rId46"/>
    <p:sldId id="355" r:id="rId47"/>
    <p:sldId id="371" r:id="rId48"/>
    <p:sldId id="341" r:id="rId49"/>
  </p:sldIdLst>
  <p:sldSz cx="9144000" cy="6858000" type="screen4x3"/>
  <p:notesSz cx="6797675" cy="98567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6D1"/>
    <a:srgbClr val="AB7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81073" autoAdjust="0"/>
  </p:normalViewPr>
  <p:slideViewPr>
    <p:cSldViewPr>
      <p:cViewPr varScale="1">
        <p:scale>
          <a:sx n="92" d="100"/>
          <a:sy n="92" d="100"/>
        </p:scale>
        <p:origin x="17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AAAD7-113E-40B3-BAD7-66AB817139AC}" type="datetimeFigureOut">
              <a:rPr lang="nl-NL" smtClean="0"/>
              <a:t>6-2-2020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CFB6A-7727-487B-8230-DC730B5072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30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30 hand-outs printen!</a:t>
            </a:r>
          </a:p>
          <a:p>
            <a:r>
              <a:rPr lang="nl-NL" dirty="0"/>
              <a:t>Vragen aan </a:t>
            </a:r>
            <a:r>
              <a:rPr lang="nl-NL" dirty="0" err="1"/>
              <a:t>ed</a:t>
            </a:r>
            <a:r>
              <a:rPr lang="nl-NL" dirty="0"/>
              <a:t> graag na het verhaal (per thema)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544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102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14:50-15:05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123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15:17u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821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Minder </a:t>
            </a:r>
            <a:r>
              <a:rPr lang="en-US" dirty="0" err="1"/>
              <a:t>zichtbaar</a:t>
            </a:r>
            <a:r>
              <a:rPr lang="en-US" dirty="0"/>
              <a:t>!!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Vrouwen (37%) geven aan vaker ongelukkig te zijn dan mannen (25%). (NAR)</a:t>
            </a:r>
          </a:p>
          <a:p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Classificatie dus vaak positief effect!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097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vrouwen</a:t>
            </a:r>
            <a:r>
              <a:rPr lang="en-US" dirty="0"/>
              <a:t> met ASS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.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van </a:t>
            </a:r>
            <a:r>
              <a:rPr lang="en-US" dirty="0" err="1"/>
              <a:t>zichzelf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van ze </a:t>
            </a:r>
            <a:r>
              <a:rPr lang="en-US" dirty="0" err="1"/>
              <a:t>gevraagd</a:t>
            </a:r>
            <a:r>
              <a:rPr lang="en-US" dirty="0"/>
              <a:t> qua </a:t>
            </a:r>
            <a:r>
              <a:rPr lang="en-US" dirty="0" err="1"/>
              <a:t>bv</a:t>
            </a:r>
            <a:r>
              <a:rPr lang="en-US" dirty="0"/>
              <a:t> multitasking</a:t>
            </a:r>
          </a:p>
          <a:p>
            <a:r>
              <a:rPr lang="en-US" dirty="0"/>
              <a:t>NT </a:t>
            </a:r>
            <a:r>
              <a:rPr lang="en-US" dirty="0" err="1"/>
              <a:t>uitleggen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Multitasking: </a:t>
            </a:r>
            <a:r>
              <a:rPr lang="nl-NL" dirty="0"/>
              <a:t>Vrouwen met ASS meerdere taken; werk, huishouden, moeder &amp; gezinsmanager zijn, partner zijn, hobby, sociale contacten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r>
              <a:rPr lang="en-US" dirty="0"/>
              <a:t>: </a:t>
            </a:r>
            <a:r>
              <a:rPr lang="en-US" dirty="0" err="1"/>
              <a:t>naiviteit</a:t>
            </a:r>
            <a:r>
              <a:rPr lang="en-US" dirty="0"/>
              <a:t>; </a:t>
            </a:r>
            <a:r>
              <a:rPr lang="en-US" dirty="0" err="1"/>
              <a:t>grotere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</a:t>
            </a:r>
            <a:r>
              <a:rPr lang="en-US" dirty="0" err="1"/>
              <a:t>slachtoffer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, </a:t>
            </a:r>
            <a:r>
              <a:rPr lang="en-US" dirty="0" err="1"/>
              <a:t>mentruatie</a:t>
            </a:r>
            <a:r>
              <a:rPr lang="en-US" dirty="0"/>
              <a:t> </a:t>
            </a:r>
            <a:r>
              <a:rPr lang="en-US" dirty="0" err="1"/>
              <a:t>anders</a:t>
            </a:r>
            <a:r>
              <a:rPr lang="en-US" dirty="0"/>
              <a:t>, </a:t>
            </a:r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geaardheid</a:t>
            </a:r>
            <a:r>
              <a:rPr lang="en-US" dirty="0"/>
              <a:t>/gender,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prikkels</a:t>
            </a:r>
            <a:r>
              <a:rPr lang="en-US" dirty="0"/>
              <a:t>: </a:t>
            </a:r>
            <a:r>
              <a:rPr lang="en-US" dirty="0" err="1"/>
              <a:t>Voelsprieten</a:t>
            </a:r>
            <a:r>
              <a:rPr lang="en-US" dirty="0"/>
              <a:t>: </a:t>
            </a:r>
            <a:r>
              <a:rPr lang="en-US" dirty="0" err="1"/>
              <a:t>wanneer</a:t>
            </a:r>
            <a:r>
              <a:rPr lang="en-US" dirty="0"/>
              <a:t> is het ‘</a:t>
            </a:r>
            <a:r>
              <a:rPr lang="en-US" dirty="0" err="1"/>
              <a:t>pluis</a:t>
            </a:r>
            <a:r>
              <a:rPr lang="en-US" dirty="0"/>
              <a:t>’,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wapen</a:t>
            </a:r>
            <a:r>
              <a:rPr lang="en-US" dirty="0"/>
              <a:t> </a:t>
            </a:r>
            <a:r>
              <a:rPr lang="en-US" dirty="0" err="1"/>
              <a:t>laten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.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open </a:t>
            </a:r>
            <a:r>
              <a:rPr lang="en-US" dirty="0" err="1"/>
              <a:t>blik</a:t>
            </a:r>
            <a:r>
              <a:rPr lang="en-US" dirty="0"/>
              <a:t>/ </a:t>
            </a:r>
            <a:r>
              <a:rPr lang="en-US" dirty="0" err="1"/>
              <a:t>feiten</a:t>
            </a:r>
            <a:r>
              <a:rPr lang="en-US" dirty="0"/>
              <a:t> </a:t>
            </a:r>
            <a:r>
              <a:rPr lang="en-US" dirty="0" err="1"/>
              <a:t>naast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leggen</a:t>
            </a:r>
            <a:r>
              <a:rPr lang="en-US" dirty="0"/>
              <a:t> </a:t>
            </a:r>
            <a:r>
              <a:rPr lang="en-US" dirty="0" err="1"/>
              <a:t>ipv</a:t>
            </a:r>
            <a:r>
              <a:rPr lang="en-US" dirty="0"/>
              <a:t> </a:t>
            </a:r>
            <a:r>
              <a:rPr lang="en-US" dirty="0" err="1"/>
              <a:t>aanvoelen</a:t>
            </a:r>
            <a:r>
              <a:rPr lang="en-US" dirty="0"/>
              <a:t>. </a:t>
            </a:r>
            <a:r>
              <a:rPr lang="en-US" dirty="0" err="1"/>
              <a:t>Meisje</a:t>
            </a:r>
            <a:r>
              <a:rPr lang="en-US" dirty="0"/>
              <a:t> concert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hotel. </a:t>
            </a:r>
          </a:p>
          <a:p>
            <a:r>
              <a:rPr lang="en-US" dirty="0" err="1"/>
              <a:t>Mentruatie</a:t>
            </a:r>
            <a:r>
              <a:rPr lang="en-US" dirty="0"/>
              <a:t>: </a:t>
            </a:r>
            <a:r>
              <a:rPr lang="en-US" dirty="0" err="1"/>
              <a:t>eerder</a:t>
            </a:r>
            <a:r>
              <a:rPr lang="en-US" dirty="0"/>
              <a:t> of </a:t>
            </a:r>
            <a:r>
              <a:rPr lang="en-US" dirty="0" err="1"/>
              <a:t>juist</a:t>
            </a:r>
            <a:r>
              <a:rPr lang="en-US" dirty="0"/>
              <a:t> later, </a:t>
            </a:r>
            <a:r>
              <a:rPr lang="en-US" dirty="0" err="1"/>
              <a:t>meer</a:t>
            </a:r>
            <a:r>
              <a:rPr lang="en-US" dirty="0"/>
              <a:t> last van </a:t>
            </a:r>
            <a:r>
              <a:rPr lang="en-US" dirty="0" err="1"/>
              <a:t>pms</a:t>
            </a:r>
            <a:endParaRPr lang="en-US" dirty="0"/>
          </a:p>
          <a:p>
            <a:r>
              <a:rPr lang="en-US" dirty="0"/>
              <a:t>15:25 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267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Activisme: Greta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753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eigenlijk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normaal</a:t>
            </a:r>
            <a:r>
              <a:rPr lang="en-US" dirty="0"/>
              <a:t> </a:t>
            </a:r>
            <a:r>
              <a:rPr lang="en-US" dirty="0" err="1"/>
              <a:t>gezin</a:t>
            </a:r>
            <a:r>
              <a:rPr lang="en-US" dirty="0"/>
              <a:t>? </a:t>
            </a:r>
            <a:r>
              <a:rPr lang="en-US" dirty="0" err="1"/>
              <a:t>Instructievideo’s</a:t>
            </a:r>
            <a:r>
              <a:rPr lang="en-US" dirty="0"/>
              <a:t>?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 err="1">
                <a:sym typeface="Wingdings" panose="05000000000000000000" pitchFamily="2" charset="2"/>
              </a:rPr>
              <a:t>Voorstellingsvermogen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belang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bij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keuzes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maken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Kind </a:t>
            </a:r>
            <a:r>
              <a:rPr lang="en-US" dirty="0" err="1">
                <a:sym typeface="Wingdings" panose="05000000000000000000" pitchFamily="2" charset="2"/>
              </a:rPr>
              <a:t>krijgen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bij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beide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trigger tot </a:t>
            </a:r>
            <a:r>
              <a:rPr lang="en-US" dirty="0" err="1">
                <a:sym typeface="Wingdings" panose="05000000000000000000" pitchFamily="2" charset="2"/>
              </a:rPr>
              <a:t>decompensatie</a:t>
            </a:r>
            <a:r>
              <a:rPr lang="en-US" dirty="0">
                <a:sym typeface="Wingdings" panose="05000000000000000000" pitchFamily="2" charset="2"/>
              </a:rPr>
              <a:t> -&gt; preventive!! </a:t>
            </a:r>
            <a:r>
              <a:rPr lang="en-US" dirty="0" err="1">
                <a:sym typeface="Wingdings" panose="05000000000000000000" pitchFamily="2" charset="2"/>
              </a:rPr>
              <a:t>Wijzen</a:t>
            </a:r>
            <a:r>
              <a:rPr lang="en-US" dirty="0">
                <a:sym typeface="Wingdings" panose="05000000000000000000" pitchFamily="2" charset="2"/>
              </a:rPr>
              <a:t> op </a:t>
            </a:r>
            <a:r>
              <a:rPr lang="en-US" dirty="0" err="1">
                <a:sym typeface="Wingdings" panose="05000000000000000000" pitchFamily="2" charset="2"/>
              </a:rPr>
              <a:t>leidraad</a:t>
            </a:r>
            <a:r>
              <a:rPr lang="en-US" dirty="0">
                <a:sym typeface="Wingdings" panose="05000000000000000000" pitchFamily="2" charset="2"/>
              </a:rPr>
              <a:t>  </a:t>
            </a:r>
            <a:r>
              <a:rPr lang="en-US" dirty="0" err="1">
                <a:sym typeface="Wingdings" panose="05000000000000000000" pitchFamily="2" charset="2"/>
              </a:rPr>
              <a:t>ouderschap</a:t>
            </a:r>
            <a:r>
              <a:rPr lang="en-US" dirty="0">
                <a:sym typeface="Wingdings" panose="05000000000000000000" pitchFamily="2" charset="2"/>
              </a:rPr>
              <a:t>[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autisme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595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Nog niet goed onderzocht, cijfers 40-80%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Emotieregulatie: emotie blijft hangen. Vaak oorzaak (samenhang) onduidelijker voor vrouwen zelf. 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Testen de consequentheid van de afspraak, niet de relatie/hulpverlener zelf.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Vrouwen met ASS (61%) hebben vaker lichamelijke klachten dan mannen (43%).  (NAR)</a:t>
            </a:r>
          </a:p>
          <a:p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15:40 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456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5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 we </a:t>
            </a:r>
            <a:r>
              <a:rPr lang="en-US" dirty="0" err="1"/>
              <a:t>kort</a:t>
            </a:r>
            <a:r>
              <a:rPr lang="en-US" dirty="0"/>
              <a:t>, </a:t>
            </a:r>
            <a:r>
              <a:rPr lang="en-US" dirty="0" err="1"/>
              <a:t>verwijzen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workshop </a:t>
            </a:r>
            <a:r>
              <a:rPr lang="en-US" dirty="0" err="1"/>
              <a:t>diagnostiek</a:t>
            </a:r>
            <a:r>
              <a:rPr lang="en-US" dirty="0"/>
              <a:t> </a:t>
            </a:r>
            <a:r>
              <a:rPr lang="en-US" dirty="0" err="1"/>
              <a:t>volwassenen</a:t>
            </a:r>
            <a:r>
              <a:rPr lang="en-US" dirty="0"/>
              <a:t> FIT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14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Pauzes ongeveer van 14:50-15:05 en 16:05-16:20</a:t>
            </a:r>
          </a:p>
          <a:p>
            <a:endParaRPr lang="nl-NL" dirty="0"/>
          </a:p>
          <a:p>
            <a:r>
              <a:rPr lang="nl-NL" dirty="0"/>
              <a:t>Dual </a:t>
            </a:r>
            <a:r>
              <a:rPr lang="nl-NL" dirty="0" err="1"/>
              <a:t>empathy</a:t>
            </a:r>
            <a:r>
              <a:rPr lang="nl-NL" dirty="0"/>
              <a:t>, mooi dat jullie er zijn</a:t>
            </a:r>
          </a:p>
          <a:p>
            <a:r>
              <a:rPr lang="nl-NL" dirty="0"/>
              <a:t>Thema’s; keuzes gemaakt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890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15:50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486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Hulpverleners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PS-</a:t>
            </a:r>
            <a:r>
              <a:rPr lang="en-US" dirty="0" err="1"/>
              <a:t>problematiek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903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 16:05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274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16:05-16:20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85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Keuzes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in </a:t>
            </a:r>
            <a:r>
              <a:rPr lang="en-US" dirty="0" err="1"/>
              <a:t>thema</a:t>
            </a:r>
            <a:r>
              <a:rPr lang="en-US" dirty="0"/>
              <a:t>; gender, </a:t>
            </a:r>
            <a:r>
              <a:rPr lang="en-US" dirty="0" err="1"/>
              <a:t>emotieregulatie</a:t>
            </a:r>
            <a:r>
              <a:rPr lang="en-US" dirty="0"/>
              <a:t>, </a:t>
            </a:r>
            <a:r>
              <a:rPr lang="en-US" dirty="0" err="1"/>
              <a:t>ouderschap</a:t>
            </a:r>
            <a:r>
              <a:rPr lang="en-US" dirty="0"/>
              <a:t>.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 is het </a:t>
            </a:r>
            <a:r>
              <a:rPr lang="en-US" dirty="0" err="1"/>
              <a:t>camoufleren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467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typen</a:t>
            </a:r>
            <a:r>
              <a:rPr lang="en-US" dirty="0"/>
              <a:t> van </a:t>
            </a:r>
            <a:r>
              <a:rPr lang="en-US" dirty="0" err="1"/>
              <a:t>camoufleren</a:t>
            </a:r>
            <a:endParaRPr lang="en-US" dirty="0"/>
          </a:p>
          <a:p>
            <a:r>
              <a:rPr lang="en-US" dirty="0" err="1"/>
              <a:t>Artikel</a:t>
            </a:r>
            <a:r>
              <a:rPr lang="en-US" dirty="0"/>
              <a:t>: putting on my best normal</a:t>
            </a:r>
          </a:p>
          <a:p>
            <a:endParaRPr lang="en-US" dirty="0"/>
          </a:p>
          <a:p>
            <a:r>
              <a:rPr lang="en-US" dirty="0"/>
              <a:t>Punt van </a:t>
            </a:r>
            <a:r>
              <a:rPr lang="en-US" dirty="0" err="1"/>
              <a:t>identiteitsvorming</a:t>
            </a:r>
            <a:r>
              <a:rPr lang="en-US" dirty="0"/>
              <a:t> </a:t>
            </a:r>
            <a:r>
              <a:rPr lang="en-US" dirty="0" err="1"/>
              <a:t>benadrukken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113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mannen vaak wat praktischer</a:t>
            </a:r>
          </a:p>
          <a:p>
            <a:endParaRPr lang="nl-NL" dirty="0"/>
          </a:p>
          <a:p>
            <a:r>
              <a:rPr lang="nl-NL" dirty="0"/>
              <a:t>Naasten betrekken!!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141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 16:35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986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17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KORT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60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 14:19 u</a:t>
            </a:r>
          </a:p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van de </a:t>
            </a:r>
            <a:r>
              <a:rPr lang="en-US" dirty="0" err="1"/>
              <a:t>middag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368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KORT</a:t>
            </a:r>
          </a:p>
          <a:p>
            <a:r>
              <a:rPr lang="en-US" dirty="0"/>
              <a:t>16:40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558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KORT</a:t>
            </a:r>
          </a:p>
          <a:p>
            <a:r>
              <a:rPr lang="en-US" dirty="0" err="1"/>
              <a:t>Houdt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met tempo</a:t>
            </a:r>
          </a:p>
          <a:p>
            <a:r>
              <a:rPr lang="en-US" dirty="0" err="1"/>
              <a:t>Behandeling</a:t>
            </a:r>
            <a:r>
              <a:rPr lang="en-US" dirty="0"/>
              <a:t> PE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dieper</a:t>
            </a:r>
            <a:r>
              <a:rPr lang="en-US" dirty="0"/>
              <a:t> dan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mannen</a:t>
            </a:r>
            <a:r>
              <a:rPr lang="en-US" dirty="0"/>
              <a:t>,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beschouwing</a:t>
            </a:r>
            <a:endParaRPr lang="en-US" dirty="0"/>
          </a:p>
          <a:p>
            <a:r>
              <a:rPr lang="en-US" dirty="0" err="1"/>
              <a:t>Opschalen</a:t>
            </a:r>
            <a:r>
              <a:rPr lang="en-US" dirty="0"/>
              <a:t> is </a:t>
            </a:r>
            <a:r>
              <a:rPr lang="en-US" dirty="0" err="1"/>
              <a:t>vaker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begeleiding</a:t>
            </a:r>
            <a:r>
              <a:rPr lang="en-US" dirty="0"/>
              <a:t> dan </a:t>
            </a:r>
            <a:r>
              <a:rPr lang="en-US" dirty="0" err="1"/>
              <a:t>psychotherapie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860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2299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8066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47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58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45%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label</a:t>
            </a:r>
          </a:p>
          <a:p>
            <a:r>
              <a:rPr lang="en-US" dirty="0" err="1"/>
              <a:t>Duurt</a:t>
            </a:r>
            <a:r>
              <a:rPr lang="en-US" dirty="0"/>
              <a:t> 5-8 </a:t>
            </a:r>
            <a:r>
              <a:rPr lang="en-US" dirty="0" err="1"/>
              <a:t>jaar</a:t>
            </a:r>
            <a:r>
              <a:rPr lang="en-US" dirty="0"/>
              <a:t> van </a:t>
            </a:r>
            <a:r>
              <a:rPr lang="en-US" dirty="0" err="1"/>
              <a:t>hulpvraag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ASS </a:t>
            </a:r>
            <a:r>
              <a:rPr lang="en-US" dirty="0" err="1"/>
              <a:t>diag</a:t>
            </a:r>
            <a:r>
              <a:rPr lang="en-US" dirty="0"/>
              <a:t> (man &amp; vrouw) VAB rapport 2015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80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Gedrag</a:t>
            </a:r>
            <a:r>
              <a:rPr lang="en-US" dirty="0"/>
              <a:t> is het </a:t>
            </a:r>
            <a:r>
              <a:rPr lang="en-US" dirty="0" err="1"/>
              <a:t>resultaat</a:t>
            </a:r>
            <a:r>
              <a:rPr lang="en-US" dirty="0"/>
              <a:t> van </a:t>
            </a:r>
            <a:r>
              <a:rPr lang="en-US" dirty="0" err="1"/>
              <a:t>informatieverwerking</a:t>
            </a:r>
            <a:r>
              <a:rPr lang="en-US" dirty="0"/>
              <a:t>, TOM EF CC, </a:t>
            </a:r>
            <a:r>
              <a:rPr lang="en-US" dirty="0" err="1"/>
              <a:t>wijzen</a:t>
            </a:r>
            <a:r>
              <a:rPr lang="en-US" dirty="0"/>
              <a:t> op </a:t>
            </a:r>
            <a:r>
              <a:rPr lang="en-US" dirty="0" err="1"/>
              <a:t>basiscursus</a:t>
            </a:r>
            <a:r>
              <a:rPr lang="en-US" dirty="0"/>
              <a:t> ASS</a:t>
            </a:r>
          </a:p>
          <a:p>
            <a:r>
              <a:rPr lang="en-US" dirty="0"/>
              <a:t>Tot 14:25 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302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Meisjes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gestimuleerd</a:t>
            </a:r>
            <a:r>
              <a:rPr lang="en-US" dirty="0"/>
              <a:t> om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spelen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praten</a:t>
            </a:r>
            <a:r>
              <a:rPr lang="en-US" dirty="0"/>
              <a:t>, </a:t>
            </a:r>
            <a:r>
              <a:rPr lang="en-US" dirty="0" err="1"/>
              <a:t>moeders</a:t>
            </a:r>
            <a:r>
              <a:rPr lang="en-US" dirty="0"/>
              <a:t> </a:t>
            </a:r>
            <a:r>
              <a:rPr lang="en-US" dirty="0" err="1"/>
              <a:t>stimuleren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dochters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tot verbal </a:t>
            </a:r>
            <a:r>
              <a:rPr lang="en-US" dirty="0" err="1"/>
              <a:t>en</a:t>
            </a:r>
            <a:r>
              <a:rPr lang="en-US" dirty="0"/>
              <a:t> non-</a:t>
            </a:r>
            <a:r>
              <a:rPr lang="en-US" dirty="0" err="1"/>
              <a:t>verbale</a:t>
            </a:r>
            <a:r>
              <a:rPr lang="en-US" dirty="0"/>
              <a:t> </a:t>
            </a:r>
            <a:r>
              <a:rPr lang="en-US" dirty="0" err="1"/>
              <a:t>communicatie</a:t>
            </a:r>
            <a:r>
              <a:rPr lang="en-US" dirty="0"/>
              <a:t>, </a:t>
            </a:r>
            <a:r>
              <a:rPr lang="en-US" dirty="0" err="1"/>
              <a:t>meisjes</a:t>
            </a:r>
            <a:r>
              <a:rPr lang="en-US" dirty="0"/>
              <a:t> </a:t>
            </a:r>
            <a:r>
              <a:rPr lang="en-US" dirty="0" err="1"/>
              <a:t>bouwen</a:t>
            </a:r>
            <a:r>
              <a:rPr lang="en-US" dirty="0"/>
              <a:t> </a:t>
            </a:r>
            <a:r>
              <a:rPr lang="en-US" dirty="0" err="1"/>
              <a:t>relaties</a:t>
            </a:r>
            <a:r>
              <a:rPr lang="en-US" dirty="0"/>
              <a:t> door het </a:t>
            </a:r>
            <a:r>
              <a:rPr lang="en-US" dirty="0" err="1"/>
              <a:t>delen</a:t>
            </a:r>
            <a:r>
              <a:rPr lang="en-US" dirty="0"/>
              <a:t> van </a:t>
            </a:r>
            <a:r>
              <a:rPr lang="en-US" dirty="0" err="1"/>
              <a:t>emoties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gedachten</a:t>
            </a:r>
            <a:r>
              <a:rPr lang="en-US" dirty="0"/>
              <a:t> –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afkijkmogelijkheden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minder om </a:t>
            </a:r>
            <a:r>
              <a:rPr lang="en-US" dirty="0" err="1"/>
              <a:t>activiteiten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63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 http://www.hulp-pddnos.nl/meisjes-met-pdd-nos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25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Beschermende</a:t>
            </a:r>
            <a:r>
              <a:rPr lang="en-US" dirty="0"/>
              <a:t> </a:t>
            </a:r>
            <a:r>
              <a:rPr lang="en-US" dirty="0" err="1"/>
              <a:t>kant</a:t>
            </a:r>
            <a:r>
              <a:rPr lang="en-US" dirty="0"/>
              <a:t>: </a:t>
            </a:r>
            <a:r>
              <a:rPr lang="en-US" dirty="0" err="1"/>
              <a:t>fanclub</a:t>
            </a:r>
            <a:r>
              <a:rPr lang="en-US" dirty="0"/>
              <a:t>, scouting, gothic</a:t>
            </a:r>
          </a:p>
          <a:p>
            <a:r>
              <a:rPr lang="en-US" dirty="0"/>
              <a:t>14:35 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19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Complexer</a:t>
            </a:r>
            <a:r>
              <a:rPr lang="en-US" dirty="0"/>
              <a:t> hoe </a:t>
            </a:r>
            <a:r>
              <a:rPr lang="en-US" dirty="0" err="1"/>
              <a:t>mensen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omgaan</a:t>
            </a:r>
            <a:endParaRPr lang="en-US" dirty="0"/>
          </a:p>
          <a:p>
            <a:r>
              <a:rPr lang="en-US" dirty="0" err="1"/>
              <a:t>Loverboys</a:t>
            </a:r>
            <a:endParaRPr lang="en-US" dirty="0"/>
          </a:p>
          <a:p>
            <a:r>
              <a:rPr lang="en-US" dirty="0" err="1"/>
              <a:t>Bron</a:t>
            </a:r>
            <a:r>
              <a:rPr lang="en-US" dirty="0"/>
              <a:t>: IMFAR 2014, </a:t>
            </a:r>
            <a:r>
              <a:rPr lang="en-US" dirty="0" err="1"/>
              <a:t>zie</a:t>
            </a:r>
            <a:r>
              <a:rPr lang="en-US" dirty="0"/>
              <a:t> pp </a:t>
            </a:r>
            <a:r>
              <a:rPr lang="en-US" dirty="0" err="1"/>
              <a:t>blijd-hoogewys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CFB6A-7727-487B-8230-DC730B50723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54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F2347-CE98-4BA1-837C-8EF0A7BEB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6A71C1-A89D-47C2-9A87-3388C605E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26DF36-4FFB-4366-B117-15A9F7CF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FAFF92-0443-4E3D-ACF4-114E40BC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3447A6-37EF-42F7-9132-B1EFD1F4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12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D4CD6-28A4-447A-8851-6F9C396F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9CCEEE-0DFB-4075-87D9-35773539D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FD07F6-80F7-4ACC-A1CB-2EE7B0EA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3740C0-EF94-4CD6-B17C-B71CDF4D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347973-CC10-4F8A-9642-DEBF5551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0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33FAAB-2E50-45B6-98CD-4CEA51DC6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21EDEB-CF42-44E1-A444-E287D7EDF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B8DB37-9336-4776-BCF8-6F64AF4C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EC79E9-CD14-4EF7-AAEA-84DC042D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EF877B-E099-44EA-BB84-566B72B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74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DEED0-2111-441B-BDD5-A77FBF90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C70DD-DBDF-4137-9DA1-76EA9E61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C69A9B-3CFD-4F6E-911A-31A6032A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C99D0-337C-4AB0-998D-5874784E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2A266D-2A58-4860-85BB-DBBBB47B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43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05C35-1866-4711-8B1B-1F79F90E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C257F1-34FF-4AED-81B9-3BB83E6BD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F4A31E-3318-4A9F-B69E-3348AA12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C70509-F0AF-4BC1-8FD3-915F7E8D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09A70B-82C3-4067-98F4-87CC6FD1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02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C5F84-B04F-47DA-BB5D-3A2A9CA1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D2488F-7A9A-45E2-92CC-8712232E4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E71276-5D64-4BFB-A2C3-9DD0E17D0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9F7FD3-79F0-4528-9B52-930F0063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9EC09D-97F7-427E-A25E-163A4177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F11BF7-D8E0-4410-9867-B0DD4C20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41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A4BA9-64C5-40EF-823A-D8AEB968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1A49F6-9A0D-47B0-B349-BB3B5C2CF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D9CFAC-4C61-43F1-885C-80C848A2F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6D42D2-E1E8-434A-84AB-1B20DFBF9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6981E9-82EB-4CEB-ABF8-64EEEFA22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10263DC-2837-434B-BDD4-F6FF9644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120F1FF-2193-4D78-A141-E611B28C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B76083-0689-4A2B-B734-F42EF3C4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00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82097-CC2B-41D4-B64E-61BF4B7F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AED1E4-82A6-461B-8BCA-892D0B3AC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794C2D-704C-4D80-AC84-FF295E55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6E043B-3F47-4499-AE43-E4CBD893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0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97D591F-9C40-4E0C-8D16-ADE5FB78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CA1AB5-E0DC-4B85-9B94-C3AD5C21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C9557C-8166-4350-A80D-A298336B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06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469D4-4FE2-4014-99C9-842C5E29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6833C9-5235-486E-9C96-A81B020C0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D5E2F3-2090-4DC6-A5A0-DE7573523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8906D2-C4FD-4B99-BB37-4C080E73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A6BE3B-AB0B-4A91-95A0-7BB65FEA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A89462-36E1-4D4F-BE57-2E37BB43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1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51F71-D38D-46A3-A7AF-63A1295A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FBE7ED-DC7E-4F55-B542-8A64D84EB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56A361-D514-47A4-A7AA-1C954DC58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244C18-E76F-4EBF-AD18-14556939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A2DC1C-03C3-47CD-8534-5CA5BD35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CF11F4-BDB3-4AA4-851A-9F11CBD7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27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2875389-697F-4AE5-8F97-BB0D0A21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A643A4-BBDE-448B-9D85-762033995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1E693F-FBF3-4938-A842-E78529E5F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1403-3D3E-4B58-AF15-049754FB0D21}" type="datetimeFigureOut">
              <a:rPr lang="nl-NL" smtClean="0"/>
              <a:pPr/>
              <a:t>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63DCF0-03AD-4C85-994B-20776EB18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6B66E9-D4E1-499A-8532-0C27A4A55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684D6-91C1-4B57-808D-C4528FBDA68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14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flickr.com/photos/thowra/3603976469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nl/tuin-konijn-gras-700174/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6.jpeg"/><Relationship Id="rId10" Type="http://schemas.openxmlformats.org/officeDocument/2006/relationships/hyperlink" Target="http://www.alleideen.com/esszimmer/03/augen-make-up-braune-augen.html" TargetMode="External"/><Relationship Id="rId4" Type="http://schemas.openxmlformats.org/officeDocument/2006/relationships/hyperlink" Target="https://nl.wikipedia.org/wiki/Justin_Bieber" TargetMode="External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tcOA0hfwal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Koninklijke_Bibliotheek_Den_Haag_(1)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5iSHL3vqQ&amp;feature=youtu.b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Koninklijke_Bibliotheek_Den_Haag_(1)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femaleautismnetwork.jimdofree.com/" TargetMode="External"/><Relationship Id="rId2" Type="http://schemas.openxmlformats.org/officeDocument/2006/relationships/hyperlink" Target="http://autivrouw.nl/foru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d.com/talks/temple_grandin_the_world_needs_all_kinds_of_minds?language=nl" TargetMode="External"/><Relationship Id="rId4" Type="http://schemas.openxmlformats.org/officeDocument/2006/relationships/hyperlink" Target="https://www.ted.com/talks/rosie_king_how_autism_freed_me_to_be_myself?language=n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XkaC64P0JH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8584"/>
            <a:ext cx="9144000" cy="3933825"/>
          </a:xfrm>
          <a:prstGeom prst="rect">
            <a:avLst/>
          </a:prstGeom>
          <a:solidFill>
            <a:srgbClr val="99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3075" name="Titel 1"/>
          <p:cNvSpPr>
            <a:spLocks/>
          </p:cNvSpPr>
          <p:nvPr/>
        </p:nvSpPr>
        <p:spPr bwMode="auto">
          <a:xfrm>
            <a:off x="1042988" y="1023938"/>
            <a:ext cx="770572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nl-NL" sz="4400" dirty="0">
              <a:solidFill>
                <a:schemeClr val="bg1"/>
              </a:solidFill>
            </a:endParaRPr>
          </a:p>
        </p:txBody>
      </p:sp>
      <p:sp>
        <p:nvSpPr>
          <p:cNvPr id="4" name="Titel 1"/>
          <p:cNvSpPr>
            <a:spLocks/>
          </p:cNvSpPr>
          <p:nvPr/>
        </p:nvSpPr>
        <p:spPr bwMode="auto">
          <a:xfrm>
            <a:off x="1042988" y="980728"/>
            <a:ext cx="7489451" cy="20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nl-NL" sz="3600" dirty="0"/>
              <a:t>Meisjes en vrouwen </a:t>
            </a:r>
            <a:br>
              <a:rPr lang="nl-NL" sz="3600" dirty="0"/>
            </a:br>
            <a:r>
              <a:rPr lang="nl-NL" sz="3600" dirty="0"/>
              <a:t>met </a:t>
            </a:r>
            <a:br>
              <a:rPr lang="nl-NL" sz="3600" dirty="0"/>
            </a:br>
            <a:r>
              <a:rPr lang="nl-NL" sz="3600" dirty="0"/>
              <a:t>autisme</a:t>
            </a:r>
            <a:br>
              <a:rPr lang="nl-NL" sz="3600" dirty="0"/>
            </a:b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5" name="Ondertitel 2"/>
          <p:cNvSpPr>
            <a:spLocks/>
          </p:cNvSpPr>
          <p:nvPr/>
        </p:nvSpPr>
        <p:spPr bwMode="auto">
          <a:xfrm>
            <a:off x="1155700" y="4028780"/>
            <a:ext cx="6152604" cy="228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sz="2000" b="1" dirty="0"/>
              <a:t>4 februari 2020</a:t>
            </a:r>
          </a:p>
          <a:p>
            <a:endParaRPr lang="nl-NL" sz="2000" b="1" dirty="0"/>
          </a:p>
          <a:p>
            <a:r>
              <a:rPr lang="nl-NL" sz="2000" b="1" dirty="0"/>
              <a:t>Door: Martine, Kim, </a:t>
            </a:r>
            <a:r>
              <a:rPr lang="nl-NL" sz="2000" b="1" dirty="0" err="1"/>
              <a:t>Daniëlla</a:t>
            </a:r>
            <a:r>
              <a:rPr lang="nl-NL" sz="2000" b="1" dirty="0"/>
              <a:t>, Lisa, Wilma &amp; Wiebe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</a:t>
            </a:r>
            <a:endParaRPr lang="nl-NL" sz="1400" dirty="0"/>
          </a:p>
          <a:p>
            <a:r>
              <a:rPr lang="nl-NL" sz="1400" dirty="0"/>
              <a:t>       </a:t>
            </a:r>
            <a:r>
              <a:rPr lang="nl-NL" sz="1200" dirty="0"/>
              <a:t>Dank voor vrij verkrijgbare inspiratie sheets aan Annelies Spek en Els </a:t>
            </a:r>
            <a:r>
              <a:rPr lang="nl-NL" sz="1200" dirty="0" err="1"/>
              <a:t>Blijd-Hoogewys</a:t>
            </a:r>
            <a:r>
              <a:rPr lang="nl-NL" sz="1200" dirty="0"/>
              <a:t> </a:t>
            </a:r>
            <a:endParaRPr lang="nl-NL" sz="1400" dirty="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nl-NL" dirty="0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91511-510A-4A7D-AE59-6074CD90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5386D1"/>
                </a:solidFill>
              </a:rPr>
              <a:t>Quiz!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24AD44-B223-4419-910B-B7ABD57B3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err="1"/>
              <a:t>Aan</a:t>
            </a:r>
            <a:r>
              <a:rPr lang="en-US" sz="3600" dirty="0"/>
              <a:t> </a:t>
            </a:r>
            <a:r>
              <a:rPr lang="en-US" sz="3600" dirty="0" err="1"/>
              <a:t>welke</a:t>
            </a:r>
            <a:r>
              <a:rPr lang="en-US" sz="3600" dirty="0"/>
              <a:t> </a:t>
            </a:r>
            <a:r>
              <a:rPr lang="en-US" sz="3600" dirty="0" err="1"/>
              <a:t>mogelijke</a:t>
            </a:r>
            <a:r>
              <a:rPr lang="en-US" sz="3600" dirty="0"/>
              <a:t> pre-</a:t>
            </a:r>
            <a:r>
              <a:rPr lang="en-US" sz="3600" dirty="0" err="1"/>
              <a:t>occupaties</a:t>
            </a:r>
            <a:r>
              <a:rPr lang="en-US" sz="3600" dirty="0"/>
              <a:t> </a:t>
            </a:r>
            <a:r>
              <a:rPr lang="en-US" sz="3600" dirty="0" err="1"/>
              <a:t>denken</a:t>
            </a:r>
            <a:r>
              <a:rPr lang="en-US" sz="3600" dirty="0"/>
              <a:t> </a:t>
            </a:r>
            <a:r>
              <a:rPr lang="en-US" sz="3600" dirty="0" err="1"/>
              <a:t>jullie</a:t>
            </a:r>
            <a:r>
              <a:rPr lang="en-US" sz="3600" dirty="0"/>
              <a:t> </a:t>
            </a:r>
            <a:r>
              <a:rPr lang="en-US" sz="3600" dirty="0" err="1"/>
              <a:t>nog</a:t>
            </a:r>
            <a:r>
              <a:rPr lang="en-US" sz="3600" dirty="0"/>
              <a:t> </a:t>
            </a:r>
            <a:r>
              <a:rPr lang="en-US" sz="3600" dirty="0" err="1"/>
              <a:t>meer</a:t>
            </a:r>
            <a:r>
              <a:rPr lang="en-US" sz="3600" dirty="0"/>
              <a:t> </a:t>
            </a:r>
            <a:r>
              <a:rPr lang="en-US" sz="3600" dirty="0" err="1"/>
              <a:t>bij</a:t>
            </a:r>
            <a:r>
              <a:rPr lang="en-US" sz="3600" dirty="0"/>
              <a:t> </a:t>
            </a:r>
            <a:r>
              <a:rPr lang="en-US" sz="3600" dirty="0" err="1"/>
              <a:t>meisjes</a:t>
            </a:r>
            <a:r>
              <a:rPr lang="en-US" sz="3600" dirty="0"/>
              <a:t> met </a:t>
            </a:r>
            <a:r>
              <a:rPr lang="en-US" sz="3600" dirty="0" err="1"/>
              <a:t>autisme</a:t>
            </a:r>
            <a:r>
              <a:rPr lang="en-US" sz="3600" dirty="0"/>
              <a:t>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2162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4E2867F-B8AB-4223-B15B-D092EDBFE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75683" y="1401832"/>
            <a:ext cx="1800200" cy="201658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B5E841A-8853-413C-9D5A-7F8B8AC01D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95647" y="4024739"/>
            <a:ext cx="2735796" cy="1823864"/>
          </a:xfrm>
          <a:prstGeom prst="rect">
            <a:avLst/>
          </a:prstGeom>
        </p:spPr>
      </p:pic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BF516276-86E0-4E4C-8D04-F0879A27C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06990" y="3943474"/>
            <a:ext cx="3391821" cy="2262981"/>
          </a:xfr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7C640B5-63D2-4DD9-917B-95746FCA94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60032" y="659228"/>
            <a:ext cx="2952328" cy="29523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04CA203-6AA3-4D44-8B78-CFBA3FEAF6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30204"/>
            <a:ext cx="2664296" cy="266429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8BCC81D-EC7A-42CF-BA86-5A5DAD6DF639}"/>
              </a:ext>
            </a:extLst>
          </p:cNvPr>
          <p:cNvSpPr txBox="1"/>
          <p:nvPr/>
        </p:nvSpPr>
        <p:spPr>
          <a:xfrm>
            <a:off x="691336" y="709315"/>
            <a:ext cx="41686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5386D1"/>
                </a:solidFill>
              </a:rPr>
              <a:t>Criterium 2.3 </a:t>
            </a:r>
            <a:r>
              <a:rPr lang="en-US" sz="3300" b="1" dirty="0" err="1">
                <a:solidFill>
                  <a:srgbClr val="5386D1"/>
                </a:solidFill>
              </a:rPr>
              <a:t>bij</a:t>
            </a:r>
            <a:r>
              <a:rPr lang="en-US" sz="3300" b="1" dirty="0">
                <a:solidFill>
                  <a:srgbClr val="5386D1"/>
                </a:solidFill>
              </a:rPr>
              <a:t> </a:t>
            </a:r>
            <a:r>
              <a:rPr lang="en-US" sz="3300" b="1" dirty="0" err="1">
                <a:solidFill>
                  <a:srgbClr val="5386D1"/>
                </a:solidFill>
              </a:rPr>
              <a:t>meisjes</a:t>
            </a:r>
            <a:endParaRPr lang="nl-NL" sz="3300" dirty="0"/>
          </a:p>
        </p:txBody>
      </p:sp>
      <p:pic>
        <p:nvPicPr>
          <p:cNvPr id="1026" name="Picture 2" descr="Afbeeldingsresultaat voor manga&quot;">
            <a:extLst>
              <a:ext uri="{FF2B5EF4-FFF2-40B4-BE49-F238E27FC236}">
                <a16:creationId xmlns:a16="http://schemas.microsoft.com/office/drawing/2014/main" id="{58C9E1FD-0FF9-422E-BC43-B67C7591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2" y="1868762"/>
            <a:ext cx="1918052" cy="20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4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8ACAD28-E823-46ED-857B-1E583F23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5386D1"/>
                </a:solidFill>
              </a:rPr>
              <a:t>Filmpje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DE80B83-374B-4D8D-A354-2FDDDCE2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796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sz="3600" b="1" dirty="0"/>
          </a:p>
          <a:p>
            <a:pPr marL="0" indent="0">
              <a:buNone/>
            </a:pPr>
            <a:endParaRPr lang="nl-NL" sz="3600" b="1" dirty="0"/>
          </a:p>
          <a:p>
            <a:pPr marL="0" indent="0">
              <a:buNone/>
            </a:pPr>
            <a:endParaRPr lang="nl-NL" sz="3600" b="1" dirty="0"/>
          </a:p>
          <a:p>
            <a:pPr marL="0" indent="0">
              <a:buNone/>
            </a:pPr>
            <a:endParaRPr lang="nl-NL" sz="3600" b="1" dirty="0"/>
          </a:p>
          <a:p>
            <a:pPr marL="0" indent="0">
              <a:buNone/>
            </a:pPr>
            <a:r>
              <a:rPr lang="nl-NL" sz="3600" b="1" dirty="0"/>
              <a:t>Luka en haar vrienden</a:t>
            </a:r>
          </a:p>
          <a:p>
            <a:endParaRPr lang="nl-NL" sz="1800" b="1" dirty="0"/>
          </a:p>
          <a:p>
            <a:pPr marL="0" indent="0">
              <a:buNone/>
            </a:pPr>
            <a:r>
              <a:rPr lang="nl-NL" sz="1400" u="sng" dirty="0">
                <a:hlinkClick r:id="rId2"/>
              </a:rPr>
              <a:t>https://www.youtube.com/watch?v=tcOA0hfwalg</a:t>
            </a:r>
            <a:r>
              <a:rPr lang="nl-NL" sz="1400" dirty="0"/>
              <a:t> (hele filmpje 3 min)</a:t>
            </a:r>
          </a:p>
          <a:p>
            <a:endParaRPr lang="nl-NL" dirty="0"/>
          </a:p>
        </p:txBody>
      </p:sp>
      <p:pic>
        <p:nvPicPr>
          <p:cNvPr id="5" name="Afbeelding 4" descr="Afbeelding met persoon, binnen, tafel, vasthouden&#10;&#10;Automatisch gegenereerde beschrijving">
            <a:extLst>
              <a:ext uri="{FF2B5EF4-FFF2-40B4-BE49-F238E27FC236}">
                <a16:creationId xmlns:a16="http://schemas.microsoft.com/office/drawing/2014/main" id="{CDD30C62-D7D3-415B-86FE-23F941F8F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0" y="2090267"/>
            <a:ext cx="3675900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7A6AE9-7306-4CF1-8CD7-58AD7EC1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386D1"/>
                </a:solidFill>
              </a:rPr>
              <a:t>         </a:t>
            </a:r>
            <a:r>
              <a:rPr lang="en-US" b="1" dirty="0" err="1">
                <a:solidFill>
                  <a:srgbClr val="5386D1"/>
                </a:solidFill>
              </a:rPr>
              <a:t>Puberteit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23DA5C7-C528-4678-B04A-C514A24C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Verschil</a:t>
            </a:r>
            <a:r>
              <a:rPr lang="en-US" dirty="0"/>
              <a:t> </a:t>
            </a:r>
            <a:r>
              <a:rPr lang="en-US" dirty="0" err="1"/>
              <a:t>sova</a:t>
            </a:r>
            <a:r>
              <a:rPr lang="en-US" dirty="0"/>
              <a:t> ten </a:t>
            </a:r>
            <a:r>
              <a:rPr lang="en-US" dirty="0" err="1"/>
              <a:t>opzichte</a:t>
            </a:r>
            <a:r>
              <a:rPr lang="en-US" dirty="0"/>
              <a:t> van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groter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genegeerd</a:t>
            </a:r>
            <a:r>
              <a:rPr lang="en-US" dirty="0"/>
              <a:t> dan </a:t>
            </a:r>
            <a:r>
              <a:rPr lang="en-US" dirty="0" err="1"/>
              <a:t>afgewezen</a:t>
            </a:r>
            <a:endParaRPr lang="en-US" dirty="0"/>
          </a:p>
          <a:p>
            <a:r>
              <a:rPr lang="en-US" dirty="0"/>
              <a:t>Maar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op </a:t>
            </a:r>
            <a:r>
              <a:rPr lang="en-US" dirty="0" err="1"/>
              <a:t>misbruik</a:t>
            </a:r>
            <a:endParaRPr lang="en-US" dirty="0"/>
          </a:p>
          <a:p>
            <a:r>
              <a:rPr lang="en-US" dirty="0"/>
              <a:t>Minder </a:t>
            </a:r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uitgaan</a:t>
            </a:r>
            <a:endParaRPr lang="en-US" dirty="0"/>
          </a:p>
          <a:p>
            <a:endParaRPr lang="nl-NL" dirty="0"/>
          </a:p>
        </p:txBody>
      </p:sp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943119E3-8717-4A9C-AC9B-138CA2418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3554"/>
            <a:ext cx="4258791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Vrouwen aan het woord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25563"/>
          </a:xfrm>
        </p:spPr>
        <p:txBody>
          <a:bodyPr/>
          <a:lstStyle/>
          <a:p>
            <a:r>
              <a:rPr lang="en-US" dirty="0"/>
              <a:t>Martine over </a:t>
            </a:r>
            <a:r>
              <a:rPr lang="en-US" dirty="0" err="1"/>
              <a:t>vrienden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, </a:t>
            </a:r>
            <a:r>
              <a:rPr lang="en-US" dirty="0" err="1"/>
              <a:t>basisschool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middelbare</a:t>
            </a:r>
            <a:r>
              <a:rPr lang="en-US" dirty="0"/>
              <a:t> school</a:t>
            </a:r>
          </a:p>
          <a:p>
            <a:endParaRPr lang="en-US" dirty="0"/>
          </a:p>
          <a:p>
            <a:r>
              <a:rPr lang="en-US" dirty="0"/>
              <a:t>Kim over </a:t>
            </a:r>
            <a:r>
              <a:rPr lang="en-US" dirty="0" err="1"/>
              <a:t>zelfstigma</a:t>
            </a:r>
            <a:r>
              <a:rPr lang="en-US" dirty="0"/>
              <a:t> &amp; </a:t>
            </a:r>
            <a:r>
              <a:rPr lang="en-US" dirty="0" err="1"/>
              <a:t>subcultuur</a:t>
            </a:r>
            <a:endParaRPr lang="en-US" dirty="0"/>
          </a:p>
        </p:txBody>
      </p:sp>
      <p:pic>
        <p:nvPicPr>
          <p:cNvPr id="2052" name="Picture 4" descr="Afbeeldingsresultaat voor gabber&quot;">
            <a:extLst>
              <a:ext uri="{FF2B5EF4-FFF2-40B4-BE49-F238E27FC236}">
                <a16:creationId xmlns:a16="http://schemas.microsoft.com/office/drawing/2014/main" id="{5FE8C271-B399-43E3-9380-16D22E7C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46463"/>
            <a:ext cx="2832024" cy="28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2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317404C-6669-4827-9EBD-EEB98B2B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5386D1"/>
                </a:solidFill>
              </a:rPr>
              <a:t>Pauze</a:t>
            </a:r>
            <a:endParaRPr lang="nl-NL" b="1" dirty="0">
              <a:solidFill>
                <a:srgbClr val="5386D1"/>
              </a:solidFill>
            </a:endParaRPr>
          </a:p>
        </p:txBody>
      </p:sp>
      <p:pic>
        <p:nvPicPr>
          <p:cNvPr id="5" name="Tijdelijke aanduiding voor inhoud 4" descr="Afbeelding met plank, boek, binnen, bibliotheek&#10;&#10;Automatisch gegenereerde beschrijving">
            <a:extLst>
              <a:ext uri="{FF2B5EF4-FFF2-40B4-BE49-F238E27FC236}">
                <a16:creationId xmlns:a16="http://schemas.microsoft.com/office/drawing/2014/main" id="{F0849A32-567E-4C00-BC82-6DE244BCC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51992" y="1690689"/>
            <a:ext cx="4240015" cy="3180011"/>
          </a:xfr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0C2C70A-41CB-461A-9A67-699314E4D3D3}"/>
              </a:ext>
            </a:extLst>
          </p:cNvPr>
          <p:cNvSpPr txBox="1"/>
          <p:nvPr/>
        </p:nvSpPr>
        <p:spPr>
          <a:xfrm>
            <a:off x="2195736" y="5301208"/>
            <a:ext cx="51845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Neem </a:t>
            </a:r>
            <a:r>
              <a:rPr lang="en-US" sz="2100" dirty="0" err="1"/>
              <a:t>eventueel</a:t>
            </a:r>
            <a:r>
              <a:rPr lang="en-US" sz="2100" dirty="0"/>
              <a:t> </a:t>
            </a:r>
            <a:r>
              <a:rPr lang="en-US" sz="2100" dirty="0" err="1"/>
              <a:t>een</a:t>
            </a:r>
            <a:r>
              <a:rPr lang="en-US" sz="2100" dirty="0"/>
              <a:t> </a:t>
            </a:r>
            <a:r>
              <a:rPr lang="en-US" sz="2100" dirty="0" err="1"/>
              <a:t>kijkje</a:t>
            </a:r>
            <a:r>
              <a:rPr lang="en-US" sz="2100" dirty="0"/>
              <a:t> in de ‘</a:t>
            </a:r>
            <a:r>
              <a:rPr lang="en-US" sz="2100" dirty="0" err="1"/>
              <a:t>bibliotheek</a:t>
            </a:r>
            <a:r>
              <a:rPr lang="en-US" sz="2100" dirty="0"/>
              <a:t>’</a:t>
            </a:r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189358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317404C-6669-4827-9EBD-EEB98B2B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5386D1"/>
                </a:solidFill>
              </a:rPr>
              <a:t>Vrouwen</a:t>
            </a:r>
            <a:r>
              <a:rPr lang="en-US" b="1" dirty="0">
                <a:solidFill>
                  <a:srgbClr val="5386D1"/>
                </a:solidFill>
              </a:rPr>
              <a:t> met ASS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CEF7F65-B64B-49DD-B520-B6DF77380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Rainwoman</a:t>
            </a:r>
            <a:r>
              <a:rPr lang="en-US" sz="3200" b="1" dirty="0"/>
              <a:t> (hele film 11 min)</a:t>
            </a:r>
          </a:p>
          <a:p>
            <a:endParaRPr lang="en-US" dirty="0"/>
          </a:p>
          <a:p>
            <a:pPr marL="0" indent="0">
              <a:buNone/>
            </a:pPr>
            <a:r>
              <a:rPr lang="nl-NL" sz="1800" dirty="0">
                <a:hlinkClick r:id="rId3"/>
              </a:rPr>
              <a:t>https://www.youtube.com/watch?v=fb5iSHL3vqQ&amp;feature=youtu.be</a:t>
            </a:r>
            <a:r>
              <a:rPr lang="nl-N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48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91511-510A-4A7D-AE59-6074CD90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5386D1"/>
                </a:solidFill>
              </a:rPr>
              <a:t>Wat roept het op?</a:t>
            </a:r>
            <a:endParaRPr lang="nl-NL" dirty="0"/>
          </a:p>
        </p:txBody>
      </p:sp>
      <p:pic>
        <p:nvPicPr>
          <p:cNvPr id="5" name="Tijdelijke aanduiding voor inhoud 4" descr="Afbeelding met paraplu, buiten, vasthouden, regen&#10;&#10;Automatisch gegenereerde beschrijving">
            <a:extLst>
              <a:ext uri="{FF2B5EF4-FFF2-40B4-BE49-F238E27FC236}">
                <a16:creationId xmlns:a16="http://schemas.microsoft.com/office/drawing/2014/main" id="{89D77186-DB28-4D07-8C46-8B35763D0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4" y="1772816"/>
            <a:ext cx="7886700" cy="3500481"/>
          </a:xfrm>
        </p:spPr>
      </p:pic>
    </p:spTree>
    <p:extLst>
      <p:ext uri="{BB962C8B-B14F-4D97-AF65-F5344CB8AC3E}">
        <p14:creationId xmlns:p14="http://schemas.microsoft.com/office/powerpoint/2010/main" val="138024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Vrouwen met ASS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 minder </a:t>
            </a:r>
            <a:r>
              <a:rPr lang="en-US" dirty="0" err="1"/>
              <a:t>zichtbaar</a:t>
            </a:r>
            <a:r>
              <a:rPr lang="en-US" dirty="0"/>
              <a:t>, </a:t>
            </a:r>
            <a:r>
              <a:rPr lang="en-US" dirty="0" err="1"/>
              <a:t>beter</a:t>
            </a:r>
            <a:r>
              <a:rPr lang="en-US" dirty="0"/>
              <a:t> in </a:t>
            </a:r>
            <a:r>
              <a:rPr lang="en-US" dirty="0" err="1"/>
              <a:t>maskeren</a:t>
            </a:r>
            <a:endParaRPr lang="en-US" dirty="0"/>
          </a:p>
          <a:p>
            <a:r>
              <a:rPr lang="en-US" dirty="0" err="1"/>
              <a:t>Hoger</a:t>
            </a:r>
            <a:r>
              <a:rPr lang="en-US" dirty="0"/>
              <a:t> in </a:t>
            </a:r>
            <a:r>
              <a:rPr lang="en-US" dirty="0" err="1"/>
              <a:t>klachtenniveau</a:t>
            </a:r>
            <a:r>
              <a:rPr lang="en-US" dirty="0"/>
              <a:t>. </a:t>
            </a:r>
            <a:r>
              <a:rPr lang="en-US" dirty="0" err="1"/>
              <a:t>Comorbiditeit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de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onderliggende</a:t>
            </a:r>
            <a:r>
              <a:rPr lang="en-US" dirty="0"/>
              <a:t> ASS </a:t>
            </a:r>
            <a:r>
              <a:rPr lang="en-US" dirty="0" err="1"/>
              <a:t>verminderen</a:t>
            </a:r>
            <a:endParaRPr lang="en-US" dirty="0"/>
          </a:p>
          <a:p>
            <a:r>
              <a:rPr lang="en-US" dirty="0" err="1"/>
              <a:t>Wordt</a:t>
            </a:r>
            <a:r>
              <a:rPr lang="en-US" dirty="0"/>
              <a:t> minder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gedacht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diagnostici</a:t>
            </a:r>
            <a:endParaRPr lang="en-US" dirty="0"/>
          </a:p>
          <a:p>
            <a:endParaRPr lang="en-US" dirty="0"/>
          </a:p>
          <a:p>
            <a:pPr marL="109728" indent="0" algn="ctr">
              <a:buNone/>
            </a:pPr>
            <a:r>
              <a:rPr lang="en-US" b="1" dirty="0"/>
              <a:t>“</a:t>
            </a:r>
            <a:r>
              <a:rPr lang="en-US" b="1" dirty="0" err="1"/>
              <a:t>Als</a:t>
            </a:r>
            <a:r>
              <a:rPr lang="en-US" b="1" dirty="0"/>
              <a:t> vrouw </a:t>
            </a:r>
            <a:r>
              <a:rPr lang="en-US" b="1" dirty="0" err="1"/>
              <a:t>moet</a:t>
            </a:r>
            <a:r>
              <a:rPr lang="en-US" b="1" dirty="0"/>
              <a:t> je </a:t>
            </a:r>
            <a:r>
              <a:rPr lang="en-US" b="1" dirty="0" err="1"/>
              <a:t>autistischer</a:t>
            </a:r>
            <a:r>
              <a:rPr lang="en-US" b="1" dirty="0"/>
              <a:t> </a:t>
            </a:r>
            <a:r>
              <a:rPr lang="en-US" b="1" dirty="0" err="1"/>
              <a:t>zijn</a:t>
            </a:r>
            <a:r>
              <a:rPr lang="en-US" b="1" dirty="0"/>
              <a:t>, om de diagnose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krijgen</a:t>
            </a:r>
            <a:r>
              <a:rPr lang="en-US" b="1" dirty="0"/>
              <a:t>”</a:t>
            </a:r>
          </a:p>
          <a:p>
            <a:pPr marL="109728" indent="0" algn="ctr">
              <a:buNone/>
            </a:pPr>
            <a:r>
              <a:rPr lang="en-US" b="1" dirty="0"/>
              <a:t>(S. </a:t>
            </a:r>
            <a:r>
              <a:rPr lang="en-US" b="1" dirty="0" err="1"/>
              <a:t>Begeer</a:t>
            </a:r>
            <a:r>
              <a:rPr lang="en-US" b="1" dirty="0"/>
              <a:t>, NAR)</a:t>
            </a:r>
          </a:p>
          <a:p>
            <a:endParaRPr lang="en-US" dirty="0"/>
          </a:p>
          <a:p>
            <a:r>
              <a:rPr lang="en-US" dirty="0" err="1"/>
              <a:t>Sociaal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ze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ze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meekomen</a:t>
            </a:r>
            <a:r>
              <a:rPr lang="en-US" dirty="0"/>
              <a:t> dan de </a:t>
            </a:r>
            <a:r>
              <a:rPr lang="en-US" dirty="0" err="1"/>
              <a:t>mannen</a:t>
            </a:r>
            <a:endParaRPr lang="en-US" dirty="0"/>
          </a:p>
          <a:p>
            <a:r>
              <a:rPr lang="en-US" dirty="0" err="1"/>
              <a:t>Sensorische</a:t>
            </a:r>
            <a:r>
              <a:rPr lang="en-US" dirty="0"/>
              <a:t> </a:t>
            </a:r>
            <a:r>
              <a:rPr lang="en-US" dirty="0" err="1"/>
              <a:t>prikkelgevoeligheid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klachten</a:t>
            </a:r>
            <a:endParaRPr lang="en-US" dirty="0"/>
          </a:p>
          <a:p>
            <a:r>
              <a:rPr lang="en-US" dirty="0"/>
              <a:t>Effect </a:t>
            </a:r>
            <a:r>
              <a:rPr lang="en-US" dirty="0" err="1"/>
              <a:t>classificatie</a:t>
            </a:r>
            <a:r>
              <a:rPr lang="en-US" dirty="0"/>
              <a:t> op </a:t>
            </a:r>
            <a:r>
              <a:rPr lang="en-US" dirty="0" err="1"/>
              <a:t>zelfgevoel</a:t>
            </a:r>
            <a:r>
              <a:rPr lang="en-US" dirty="0"/>
              <a:t> en </a:t>
            </a:r>
            <a:r>
              <a:rPr lang="en-US" dirty="0" err="1"/>
              <a:t>zelfacceptatie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5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ASS : NT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nemen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toe in </a:t>
            </a:r>
            <a:r>
              <a:rPr lang="en-US" dirty="0" err="1"/>
              <a:t>adolescentie</a:t>
            </a:r>
            <a:endParaRPr lang="en-US" dirty="0"/>
          </a:p>
          <a:p>
            <a:r>
              <a:rPr lang="en-US" dirty="0" err="1"/>
              <a:t>Behoefte</a:t>
            </a:r>
            <a:r>
              <a:rPr lang="en-US" dirty="0"/>
              <a:t> versus ‘</a:t>
            </a:r>
            <a:r>
              <a:rPr lang="en-US" dirty="0" err="1"/>
              <a:t>normaal</a:t>
            </a:r>
            <a:r>
              <a:rPr lang="en-US" dirty="0"/>
              <a:t>’: </a:t>
            </a:r>
            <a:r>
              <a:rPr lang="en-US" dirty="0" err="1"/>
              <a:t>uitgaan</a:t>
            </a:r>
            <a:r>
              <a:rPr lang="en-US" dirty="0"/>
              <a:t>/</a:t>
            </a:r>
            <a:r>
              <a:rPr lang="en-US" dirty="0" err="1"/>
              <a:t>studievereninging</a:t>
            </a:r>
            <a:r>
              <a:rPr lang="en-US" dirty="0"/>
              <a:t>/</a:t>
            </a:r>
            <a:r>
              <a:rPr lang="en-US" dirty="0" err="1"/>
              <a:t>werk</a:t>
            </a:r>
            <a:r>
              <a:rPr lang="en-US" dirty="0"/>
              <a:t>/</a:t>
            </a:r>
            <a:r>
              <a:rPr lang="en-US" dirty="0" err="1"/>
              <a:t>gezin</a:t>
            </a:r>
            <a:r>
              <a:rPr lang="en-US" dirty="0"/>
              <a:t> -&gt; </a:t>
            </a:r>
          </a:p>
          <a:p>
            <a:pPr marL="0" indent="0">
              <a:buNone/>
            </a:pP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moeite</a:t>
            </a:r>
            <a:r>
              <a:rPr lang="en-US" dirty="0"/>
              <a:t> met </a:t>
            </a:r>
            <a:r>
              <a:rPr lang="en-US" dirty="0" err="1"/>
              <a:t>voorstellingsvermogen</a:t>
            </a:r>
            <a:r>
              <a:rPr lang="en-US" dirty="0"/>
              <a:t>; hoe </a:t>
            </a:r>
            <a:r>
              <a:rPr lang="en-US" dirty="0" err="1"/>
              <a:t>zal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? Past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me?</a:t>
            </a:r>
          </a:p>
          <a:p>
            <a:endParaRPr lang="en-US" dirty="0"/>
          </a:p>
          <a:p>
            <a:r>
              <a:rPr lang="en-US" dirty="0" err="1"/>
              <a:t>Meekomen</a:t>
            </a:r>
            <a:r>
              <a:rPr lang="en-US" dirty="0"/>
              <a:t> </a:t>
            </a:r>
            <a:r>
              <a:rPr lang="en-US" dirty="0" err="1"/>
              <a:t>kost</a:t>
            </a:r>
            <a:r>
              <a:rPr lang="en-US" dirty="0"/>
              <a:t> heel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energie</a:t>
            </a:r>
            <a:endParaRPr lang="en-US" dirty="0"/>
          </a:p>
          <a:p>
            <a:r>
              <a:rPr lang="en-US" dirty="0" err="1"/>
              <a:t>Multitasken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,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anderen</a:t>
            </a:r>
            <a:endParaRPr lang="en-US" dirty="0"/>
          </a:p>
          <a:p>
            <a:r>
              <a:rPr lang="en-US" dirty="0" err="1"/>
              <a:t>Camoufleren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kracht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valkuil</a:t>
            </a:r>
            <a:endParaRPr lang="en-US" dirty="0"/>
          </a:p>
          <a:p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anders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908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5386D1"/>
                </a:solidFill>
              </a:rPr>
              <a:t>Thema’s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NL" dirty="0"/>
          </a:p>
          <a:p>
            <a:r>
              <a:rPr lang="nl-NL" dirty="0"/>
              <a:t>Voorstellen </a:t>
            </a:r>
          </a:p>
          <a:p>
            <a:r>
              <a:rPr lang="nl-NL" dirty="0"/>
              <a:t>Prevalentie &amp; DSM criteria </a:t>
            </a:r>
          </a:p>
          <a:p>
            <a:r>
              <a:rPr lang="nl-NL" dirty="0"/>
              <a:t>ASS bij meisjes</a:t>
            </a:r>
          </a:p>
          <a:p>
            <a:pPr lvl="6"/>
            <a:r>
              <a:rPr lang="nl-NL" dirty="0"/>
              <a:t>Pauze 15 min</a:t>
            </a:r>
          </a:p>
          <a:p>
            <a:pPr lvl="6"/>
            <a:endParaRPr lang="nl-NL" dirty="0"/>
          </a:p>
          <a:p>
            <a:r>
              <a:rPr lang="nl-NL" dirty="0"/>
              <a:t>ASS bij vrouwen</a:t>
            </a:r>
          </a:p>
          <a:p>
            <a:r>
              <a:rPr lang="nl-NL" dirty="0"/>
              <a:t>Co-morbiditeit en differentiaal diagnose</a:t>
            </a:r>
          </a:p>
          <a:p>
            <a:endParaRPr lang="nl-NL" dirty="0"/>
          </a:p>
          <a:p>
            <a:pPr lvl="6"/>
            <a:r>
              <a:rPr lang="nl-NL" dirty="0"/>
              <a:t>Pauze 15 min</a:t>
            </a:r>
          </a:p>
          <a:p>
            <a:pPr lvl="6"/>
            <a:endParaRPr lang="nl-NL" dirty="0"/>
          </a:p>
          <a:p>
            <a:r>
              <a:rPr lang="nl-NL" dirty="0"/>
              <a:t>Camoufleren</a:t>
            </a:r>
          </a:p>
          <a:p>
            <a:r>
              <a:rPr lang="nl-NL" dirty="0"/>
              <a:t>Aanbod GGZ NHN en daarbuiten</a:t>
            </a:r>
          </a:p>
          <a:p>
            <a:r>
              <a:rPr lang="nl-NL" dirty="0"/>
              <a:t>Lees/kijktips </a:t>
            </a:r>
          </a:p>
          <a:p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4349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5386D1"/>
                </a:solidFill>
              </a:rPr>
              <a:t>Crit</a:t>
            </a:r>
            <a:r>
              <a:rPr lang="nl-NL" b="1" dirty="0">
                <a:solidFill>
                  <a:srgbClr val="5386D1"/>
                </a:solidFill>
              </a:rPr>
              <a:t> 2.3 bij vrouwen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de typische ASS hobby’s</a:t>
            </a:r>
          </a:p>
          <a:p>
            <a:pPr>
              <a:buNone/>
            </a:pPr>
            <a:r>
              <a:rPr lang="nl-NL" dirty="0"/>
              <a:t>   - Ordenen</a:t>
            </a:r>
          </a:p>
          <a:p>
            <a:pPr>
              <a:buNone/>
            </a:pPr>
            <a:r>
              <a:rPr lang="nl-NL" dirty="0"/>
              <a:t>   - TV programma’s</a:t>
            </a:r>
          </a:p>
          <a:p>
            <a:pPr>
              <a:buNone/>
            </a:pPr>
            <a:r>
              <a:rPr lang="nl-NL" dirty="0"/>
              <a:t>   - Sporten</a:t>
            </a:r>
          </a:p>
          <a:p>
            <a:pPr>
              <a:buNone/>
            </a:pPr>
            <a:r>
              <a:rPr lang="nl-NL" dirty="0"/>
              <a:t>   - Werk</a:t>
            </a:r>
          </a:p>
          <a:p>
            <a:pPr>
              <a:buNone/>
            </a:pPr>
            <a:r>
              <a:rPr lang="nl-NL" dirty="0"/>
              <a:t>   - Handwerken</a:t>
            </a:r>
          </a:p>
          <a:p>
            <a:pPr>
              <a:buNone/>
            </a:pPr>
            <a:r>
              <a:rPr lang="nl-NL" dirty="0"/>
              <a:t>   - Lezen</a:t>
            </a:r>
          </a:p>
          <a:p>
            <a:pPr>
              <a:buNone/>
            </a:pPr>
            <a:r>
              <a:rPr lang="nl-NL" dirty="0"/>
              <a:t>   - Sociale regels / psychologie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Na classificatie: autisme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5588CD1-C6B3-4B10-AA10-6DBE28865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27907"/>
            <a:ext cx="327493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Vrouwen aan het woord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Kim over </a:t>
            </a:r>
            <a:r>
              <a:rPr lang="en-US" dirty="0" err="1"/>
              <a:t>multitasken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effect </a:t>
            </a:r>
            <a:r>
              <a:rPr lang="en-US" dirty="0" err="1"/>
              <a:t>daarvan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Martine over </a:t>
            </a:r>
            <a:r>
              <a:rPr lang="en-US" dirty="0" err="1"/>
              <a:t>baankeuze</a:t>
            </a:r>
            <a:r>
              <a:rPr lang="en-US" dirty="0"/>
              <a:t> (</a:t>
            </a:r>
            <a:r>
              <a:rPr lang="en-US" dirty="0" err="1"/>
              <a:t>vrouwenteams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gezinskeuze</a:t>
            </a:r>
            <a:endParaRPr lang="en-US" dirty="0"/>
          </a:p>
          <a:p>
            <a:endParaRPr lang="en-US" dirty="0"/>
          </a:p>
        </p:txBody>
      </p:sp>
      <p:pic>
        <p:nvPicPr>
          <p:cNvPr id="5" name="Afbeelding 4" descr="Afbeelding met persoon, zitten, binnen, vrouw&#10;&#10;Automatisch gegenereerde beschrijving">
            <a:extLst>
              <a:ext uri="{FF2B5EF4-FFF2-40B4-BE49-F238E27FC236}">
                <a16:creationId xmlns:a16="http://schemas.microsoft.com/office/drawing/2014/main" id="{7274BA91-92DC-47E6-B743-A0AF00185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48211"/>
            <a:ext cx="3508623" cy="26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14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Co-morbiditeit bij meisjes en vrouwen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Depressie/burn-out</a:t>
            </a:r>
          </a:p>
          <a:p>
            <a:r>
              <a:rPr lang="nl-NL" dirty="0"/>
              <a:t>Angst</a:t>
            </a:r>
          </a:p>
          <a:p>
            <a:r>
              <a:rPr lang="nl-NL" dirty="0"/>
              <a:t>Emotieregulatieproblemen</a:t>
            </a:r>
          </a:p>
          <a:p>
            <a:r>
              <a:rPr lang="nl-NL" dirty="0"/>
              <a:t>PTSS/Trauma</a:t>
            </a:r>
          </a:p>
          <a:p>
            <a:r>
              <a:rPr lang="nl-NL" dirty="0"/>
              <a:t>Eetproblemen</a:t>
            </a:r>
          </a:p>
          <a:p>
            <a:r>
              <a:rPr lang="nl-NL" dirty="0"/>
              <a:t>Psychotische klachten</a:t>
            </a:r>
          </a:p>
          <a:p>
            <a:r>
              <a:rPr lang="nl-NL" dirty="0"/>
              <a:t>ADHD</a:t>
            </a:r>
          </a:p>
          <a:p>
            <a:r>
              <a:rPr lang="nl-NL" dirty="0"/>
              <a:t>Lichamelijke klachten</a:t>
            </a:r>
          </a:p>
          <a:p>
            <a:r>
              <a:rPr lang="nl-NL" dirty="0"/>
              <a:t>Middelengebruik </a:t>
            </a:r>
          </a:p>
          <a:p>
            <a:endParaRPr lang="nl-NL" dirty="0"/>
          </a:p>
          <a:p>
            <a:r>
              <a:rPr lang="nl-NL" dirty="0"/>
              <a:t>Persoonlijkheidsproblematiek</a:t>
            </a:r>
          </a:p>
          <a:p>
            <a:pPr>
              <a:buNone/>
            </a:pPr>
            <a:r>
              <a:rPr lang="nl-NL" dirty="0"/>
              <a:t>   Eerst interpreteren vanuit ASS (=brein!) &amp; goed doorvragen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1EF948B-9B06-464B-9BEA-822B958E1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7867"/>
            <a:ext cx="4252450" cy="6102266"/>
          </a:xfrm>
        </p:spPr>
      </p:pic>
    </p:spTree>
    <p:extLst>
      <p:ext uri="{BB962C8B-B14F-4D97-AF65-F5344CB8AC3E}">
        <p14:creationId xmlns:p14="http://schemas.microsoft.com/office/powerpoint/2010/main" val="1311106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Differentiaal</a:t>
            </a:r>
            <a:r>
              <a:rPr lang="en-US" b="1" dirty="0">
                <a:solidFill>
                  <a:srgbClr val="0070C0"/>
                </a:solidFill>
              </a:rPr>
              <a:t> Diagnostiek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  <a:defRPr/>
            </a:pPr>
            <a:r>
              <a:rPr lang="en-US" sz="2400" dirty="0" err="1"/>
              <a:t>Vele</a:t>
            </a:r>
            <a:r>
              <a:rPr lang="en-US" sz="2400" dirty="0"/>
              <a:t> </a:t>
            </a:r>
            <a:r>
              <a:rPr lang="en-US" sz="2400" dirty="0" err="1"/>
              <a:t>alternatieven</a:t>
            </a:r>
            <a:r>
              <a:rPr lang="en-US" sz="2400" dirty="0"/>
              <a:t> </a:t>
            </a:r>
            <a:r>
              <a:rPr lang="en-US" sz="2400" dirty="0" err="1"/>
              <a:t>nagaan</a:t>
            </a:r>
            <a:r>
              <a:rPr lang="en-US" sz="2400" dirty="0"/>
              <a:t>;</a:t>
            </a:r>
          </a:p>
          <a:p>
            <a:pPr>
              <a:defRPr/>
            </a:pPr>
            <a:r>
              <a:rPr lang="nl-NL" sz="2400" dirty="0"/>
              <a:t>Geen classificatie</a:t>
            </a:r>
          </a:p>
          <a:p>
            <a:pPr>
              <a:defRPr/>
            </a:pPr>
            <a:r>
              <a:rPr lang="nl-NL" sz="2400" dirty="0"/>
              <a:t>AD(H)D</a:t>
            </a:r>
          </a:p>
          <a:p>
            <a:pPr>
              <a:defRPr/>
            </a:pPr>
            <a:r>
              <a:rPr lang="nl-NL" sz="2400" dirty="0"/>
              <a:t>Sociale fobie</a:t>
            </a:r>
          </a:p>
          <a:p>
            <a:pPr>
              <a:defRPr/>
            </a:pPr>
            <a:r>
              <a:rPr lang="nl-NL" sz="2400" dirty="0"/>
              <a:t>Obsessief Compulsieve Stoornis</a:t>
            </a:r>
          </a:p>
          <a:p>
            <a:pPr>
              <a:defRPr/>
            </a:pPr>
            <a:r>
              <a:rPr lang="nl-NL" sz="2400" dirty="0"/>
              <a:t>Schizofrenie/psychotische stoornis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54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91511-510A-4A7D-AE59-6074CD90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5386D1"/>
                </a:solidFill>
              </a:rPr>
              <a:t>Quiz!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24AD44-B223-4419-910B-B7ABD57B3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err="1"/>
              <a:t>Welke</a:t>
            </a:r>
            <a:r>
              <a:rPr lang="en-US" sz="3600" dirty="0"/>
              <a:t> </a:t>
            </a:r>
            <a:r>
              <a:rPr lang="en-US" sz="3600" dirty="0" err="1"/>
              <a:t>hypothese</a:t>
            </a:r>
            <a:r>
              <a:rPr lang="en-US" sz="3600" dirty="0"/>
              <a:t> </a:t>
            </a:r>
            <a:r>
              <a:rPr lang="en-US" sz="3600" dirty="0" err="1"/>
              <a:t>miste</a:t>
            </a:r>
            <a:r>
              <a:rPr lang="en-US" sz="3600" dirty="0"/>
              <a:t> je in het </a:t>
            </a:r>
            <a:r>
              <a:rPr lang="en-US" sz="3600" dirty="0" err="1"/>
              <a:t>lijstje</a:t>
            </a:r>
            <a:r>
              <a:rPr lang="en-US" sz="3600" dirty="0"/>
              <a:t>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53667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Differentiaal</a:t>
            </a:r>
            <a:r>
              <a:rPr lang="en-US" b="1" dirty="0">
                <a:solidFill>
                  <a:srgbClr val="0070C0"/>
                </a:solidFill>
              </a:rPr>
              <a:t> Diagnostiek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>
                <a:solidFill>
                  <a:srgbClr val="5386D1"/>
                </a:solidFill>
              </a:rPr>
              <a:t>ASS/persoonlijkheidsstoornis</a:t>
            </a:r>
            <a:endParaRPr lang="nl-NL" dirty="0"/>
          </a:p>
          <a:p>
            <a:endParaRPr lang="nl-NL" dirty="0"/>
          </a:p>
          <a:p>
            <a:r>
              <a:rPr lang="nl-NL" dirty="0"/>
              <a:t>Vrouwen met ASS sociaal gezien anders</a:t>
            </a:r>
          </a:p>
          <a:p>
            <a:pPr>
              <a:buNone/>
            </a:pPr>
            <a:r>
              <a:rPr lang="nl-NL" dirty="0"/>
              <a:t>   - gezien als manipulerend</a:t>
            </a:r>
          </a:p>
          <a:p>
            <a:r>
              <a:rPr lang="nl-NL" dirty="0"/>
              <a:t>Zwart-wit denken</a:t>
            </a:r>
          </a:p>
          <a:p>
            <a:r>
              <a:rPr lang="nl-NL" dirty="0"/>
              <a:t>Moeite met reguleren emoties</a:t>
            </a:r>
          </a:p>
          <a:p>
            <a:r>
              <a:rPr lang="nl-NL" dirty="0"/>
              <a:t>Automutilatie </a:t>
            </a:r>
          </a:p>
          <a:p>
            <a:r>
              <a:rPr lang="nl-NL" dirty="0"/>
              <a:t>Dwingend</a:t>
            </a:r>
          </a:p>
          <a:p>
            <a:r>
              <a:rPr lang="nl-NL" dirty="0"/>
              <a:t>Ten onrechte, BPS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DC3E077-C191-4C29-BD9A-519E69637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3312368" cy="2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68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BPS                    			ASS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965129"/>
              </p:ext>
            </p:extLst>
          </p:nvPr>
        </p:nvGraphicFramePr>
        <p:xfrm>
          <a:off x="457200" y="1196751"/>
          <a:ext cx="822960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488">
                <a:tc>
                  <a:txBody>
                    <a:bodyPr/>
                    <a:lstStyle/>
                    <a:p>
                      <a:r>
                        <a:rPr lang="nl-NL" dirty="0"/>
                        <a:t>Manipuleren als omgaan met afstand/nabijheid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Dwingend om duidelijkheid te krijgen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488">
                <a:tc>
                  <a:txBody>
                    <a:bodyPr/>
                    <a:lstStyle/>
                    <a:p>
                      <a:r>
                        <a:rPr lang="nl-NL" dirty="0"/>
                        <a:t>Problemen vriendschappen door moeite</a:t>
                      </a:r>
                      <a:r>
                        <a:rPr lang="nl-NL" baseline="0" dirty="0"/>
                        <a:t> afstand/nabijheid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Problemen vriendschappen</a:t>
                      </a:r>
                      <a:r>
                        <a:rPr lang="nl-NL" baseline="0" dirty="0"/>
                        <a:t> en relaties door gemis TOM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488">
                <a:tc>
                  <a:txBody>
                    <a:bodyPr/>
                    <a:lstStyle/>
                    <a:p>
                      <a:r>
                        <a:rPr lang="nl-NL" dirty="0"/>
                        <a:t>Problemen relaties door verlatingsangst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Problemen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relaties</a:t>
                      </a:r>
                      <a:r>
                        <a:rPr lang="en-US" dirty="0"/>
                        <a:t> door </a:t>
                      </a:r>
                      <a:r>
                        <a:rPr lang="en-US" dirty="0" err="1"/>
                        <a:t>verschil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energie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behoeftes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944">
                <a:tc>
                  <a:txBody>
                    <a:bodyPr/>
                    <a:lstStyle/>
                    <a:p>
                      <a:r>
                        <a:rPr lang="nl-NL" dirty="0"/>
                        <a:t>Gevoelig voor kritiek door afwijzing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Ervaren vaak kritiek maar snappen niet wat ze fout doen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488">
                <a:tc>
                  <a:txBody>
                    <a:bodyPr/>
                    <a:lstStyle/>
                    <a:p>
                      <a:r>
                        <a:rPr lang="nl-NL" dirty="0"/>
                        <a:t>Dissociatie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Terugtrekken bij </a:t>
                      </a:r>
                      <a:r>
                        <a:rPr lang="nl-NL" dirty="0" err="1"/>
                        <a:t>overprikkeling</a:t>
                      </a:r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488">
                <a:tc>
                  <a:txBody>
                    <a:bodyPr/>
                    <a:lstStyle/>
                    <a:p>
                      <a:r>
                        <a:rPr lang="nl-NL" dirty="0"/>
                        <a:t>Moeite met alleen zijn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moeite met alleen zijn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AAAA2BC-079F-442E-BBB9-FE3C54E24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911012"/>
              </p:ext>
            </p:extLst>
          </p:nvPr>
        </p:nvGraphicFramePr>
        <p:xfrm>
          <a:off x="457200" y="474308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21882391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92844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Automutilatie</a:t>
                      </a:r>
                      <a:r>
                        <a:rPr lang="nl-NL" baseline="0" dirty="0"/>
                        <a:t> door problemen emotieregulatie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Automutilatie door </a:t>
                      </a:r>
                      <a:r>
                        <a:rPr lang="nl-NL" dirty="0" err="1"/>
                        <a:t>overprikkeling</a:t>
                      </a:r>
                      <a:r>
                        <a:rPr lang="nl-NL" dirty="0"/>
                        <a:t> of verandering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31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Suïcide poging als roep om aandacht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Balans suïcide of kokervisie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7248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8A88CBC-8443-45AA-A3A2-58419353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5386D1"/>
                </a:solidFill>
              </a:rPr>
              <a:t>Onderscheid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38ADC04-F0E1-485F-B5AF-599253D3E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ontwikkelingsanamnese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Criterium A: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doorvragen</a:t>
            </a:r>
            <a:r>
              <a:rPr lang="en-US" dirty="0"/>
              <a:t> </a:t>
            </a:r>
            <a:r>
              <a:rPr lang="en-US" dirty="0" err="1"/>
              <a:t>waardoor</a:t>
            </a:r>
            <a:r>
              <a:rPr lang="en-US" dirty="0"/>
              <a:t> de </a:t>
            </a:r>
            <a:r>
              <a:rPr lang="en-US" dirty="0" err="1"/>
              <a:t>problemen</a:t>
            </a:r>
            <a:r>
              <a:rPr lang="en-US" dirty="0"/>
              <a:t> in </a:t>
            </a:r>
            <a:r>
              <a:rPr lang="en-US" dirty="0" err="1"/>
              <a:t>relaties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Bij</a:t>
            </a:r>
            <a:r>
              <a:rPr lang="en-US" dirty="0"/>
              <a:t> PS:</a:t>
            </a:r>
          </a:p>
          <a:p>
            <a:r>
              <a:rPr lang="en-US" dirty="0" err="1"/>
              <a:t>Taal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letterlijk</a:t>
            </a:r>
            <a:r>
              <a:rPr lang="en-US" dirty="0"/>
              <a:t> </a:t>
            </a:r>
            <a:r>
              <a:rPr lang="en-US" dirty="0" err="1"/>
              <a:t>nemen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gedragsrituelen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overmatige</a:t>
            </a:r>
            <a:r>
              <a:rPr lang="en-US" dirty="0"/>
              <a:t> </a:t>
            </a:r>
            <a:r>
              <a:rPr lang="en-US" dirty="0" err="1"/>
              <a:t>detailgerichtheid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moeite</a:t>
            </a:r>
            <a:r>
              <a:rPr lang="en-US" dirty="0"/>
              <a:t> met </a:t>
            </a:r>
            <a:r>
              <a:rPr lang="en-US" dirty="0" err="1"/>
              <a:t>praktische</a:t>
            </a:r>
            <a:r>
              <a:rPr lang="en-US" dirty="0"/>
              <a:t> </a:t>
            </a:r>
            <a:r>
              <a:rPr lang="en-US" dirty="0" err="1"/>
              <a:t>veranderingen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gefixeerde</a:t>
            </a:r>
            <a:r>
              <a:rPr lang="en-US" dirty="0"/>
              <a:t> interesses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sensorische</a:t>
            </a:r>
            <a:r>
              <a:rPr lang="en-US" dirty="0"/>
              <a:t> </a:t>
            </a:r>
            <a:r>
              <a:rPr lang="en-US" dirty="0" err="1"/>
              <a:t>prikkelgevoeligheid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317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Vrouwen aan het woord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Kim over PTSS</a:t>
            </a:r>
          </a:p>
          <a:p>
            <a:endParaRPr lang="en-US" dirty="0"/>
          </a:p>
          <a:p>
            <a:r>
              <a:rPr lang="en-US" dirty="0"/>
              <a:t>Martine over </a:t>
            </a:r>
            <a:r>
              <a:rPr lang="en-US" dirty="0" err="1"/>
              <a:t>eerder</a:t>
            </a:r>
            <a:r>
              <a:rPr lang="en-US" dirty="0"/>
              <a:t> BPS label, maar </a:t>
            </a:r>
            <a:r>
              <a:rPr lang="en-US" dirty="0" err="1"/>
              <a:t>ook</a:t>
            </a:r>
            <a:r>
              <a:rPr lang="en-US" dirty="0"/>
              <a:t> effect </a:t>
            </a:r>
            <a:r>
              <a:rPr lang="en-US" dirty="0" err="1"/>
              <a:t>ervaringen</a:t>
            </a:r>
            <a:r>
              <a:rPr lang="en-US" dirty="0"/>
              <a:t> op je </a:t>
            </a:r>
            <a:r>
              <a:rPr lang="en-US" dirty="0" err="1"/>
              <a:t>persoonlijkheid</a:t>
            </a:r>
            <a:endParaRPr lang="en-US" dirty="0"/>
          </a:p>
          <a:p>
            <a:endParaRPr lang="nl-NL" dirty="0"/>
          </a:p>
        </p:txBody>
      </p:sp>
      <p:pic>
        <p:nvPicPr>
          <p:cNvPr id="5" name="Afbeelding 4" descr="Afbeelding met binnen, gebouw, klein, vloer&#10;&#10;Automatisch gegenereerde beschrijving">
            <a:extLst>
              <a:ext uri="{FF2B5EF4-FFF2-40B4-BE49-F238E27FC236}">
                <a16:creationId xmlns:a16="http://schemas.microsoft.com/office/drawing/2014/main" id="{82ACF729-2211-412B-A104-D00025738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62" y="3684092"/>
            <a:ext cx="2624075" cy="24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9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D6828-D20D-4C4B-82A1-07B3D653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Vrouwen aan het woord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199925-3AEC-4345-9F05-23B63C1DC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Voorstellen</a:t>
            </a:r>
            <a:r>
              <a:rPr lang="en-US" sz="2800" dirty="0"/>
              <a:t> Kim &amp; Martine </a:t>
            </a:r>
          </a:p>
          <a:p>
            <a:pPr lvl="4"/>
            <a:endParaRPr lang="en-US" dirty="0"/>
          </a:p>
          <a:p>
            <a:pPr marL="1371600" lvl="4" indent="0">
              <a:buNone/>
            </a:pPr>
            <a:endParaRPr lang="en-US" dirty="0"/>
          </a:p>
          <a:p>
            <a:pPr marL="1371600" lvl="4" indent="0">
              <a:buNone/>
            </a:pPr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marL="1371600" lvl="4" indent="0">
              <a:buNone/>
            </a:pPr>
            <a:r>
              <a:rPr lang="en-US" sz="4000" dirty="0"/>
              <a:t>+</a:t>
            </a:r>
          </a:p>
          <a:p>
            <a:pPr marL="0" indent="0" algn="ctr">
              <a:buNone/>
            </a:pPr>
            <a:r>
              <a:rPr lang="en-US" sz="3200" dirty="0"/>
              <a:t>Wat </a:t>
            </a:r>
            <a:r>
              <a:rPr lang="en-US" sz="3200" dirty="0" err="1"/>
              <a:t>hulpverleners</a:t>
            </a:r>
            <a:r>
              <a:rPr lang="en-US" sz="3200" dirty="0"/>
              <a:t> </a:t>
            </a:r>
            <a:r>
              <a:rPr lang="en-US" sz="3200" dirty="0" err="1"/>
              <a:t>moeten</a:t>
            </a:r>
            <a:r>
              <a:rPr lang="en-US" sz="3200" dirty="0"/>
              <a:t> </a:t>
            </a:r>
            <a:r>
              <a:rPr lang="en-US" sz="3200" dirty="0" err="1"/>
              <a:t>weten</a:t>
            </a:r>
            <a:r>
              <a:rPr lang="en-US" sz="3200" dirty="0"/>
              <a:t> over </a:t>
            </a:r>
            <a:r>
              <a:rPr lang="en-US" sz="3200" dirty="0" err="1"/>
              <a:t>meisjes</a:t>
            </a:r>
            <a:r>
              <a:rPr lang="en-US" sz="3200" dirty="0"/>
              <a:t>/</a:t>
            </a:r>
            <a:r>
              <a:rPr lang="en-US" sz="3200" dirty="0" err="1"/>
              <a:t>vrouwen</a:t>
            </a:r>
            <a:r>
              <a:rPr lang="en-US" sz="3200" dirty="0"/>
              <a:t> met </a:t>
            </a:r>
            <a:r>
              <a:rPr lang="en-US" sz="3200" dirty="0" err="1"/>
              <a:t>autisme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969608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317404C-6669-4827-9EBD-EEB98B2B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5386D1"/>
                </a:solidFill>
              </a:rPr>
              <a:t>Pauze</a:t>
            </a:r>
            <a:endParaRPr lang="nl-NL" b="1" dirty="0">
              <a:solidFill>
                <a:srgbClr val="5386D1"/>
              </a:solidFill>
            </a:endParaRPr>
          </a:p>
        </p:txBody>
      </p:sp>
      <p:pic>
        <p:nvPicPr>
          <p:cNvPr id="5" name="Tijdelijke aanduiding voor inhoud 4" descr="Afbeelding met plank, boek, binnen, bibliotheek&#10;&#10;Automatisch gegenereerde beschrijving">
            <a:extLst>
              <a:ext uri="{FF2B5EF4-FFF2-40B4-BE49-F238E27FC236}">
                <a16:creationId xmlns:a16="http://schemas.microsoft.com/office/drawing/2014/main" id="{F0849A32-567E-4C00-BC82-6DE244BCC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51992" y="1690689"/>
            <a:ext cx="4240015" cy="3180011"/>
          </a:xfr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0C2C70A-41CB-461A-9A67-699314E4D3D3}"/>
              </a:ext>
            </a:extLst>
          </p:cNvPr>
          <p:cNvSpPr txBox="1"/>
          <p:nvPr/>
        </p:nvSpPr>
        <p:spPr>
          <a:xfrm>
            <a:off x="2195736" y="5301208"/>
            <a:ext cx="51845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Neem </a:t>
            </a:r>
            <a:r>
              <a:rPr lang="en-US" sz="2100" dirty="0" err="1"/>
              <a:t>eventueel</a:t>
            </a:r>
            <a:r>
              <a:rPr lang="en-US" sz="2100" dirty="0"/>
              <a:t> </a:t>
            </a:r>
            <a:r>
              <a:rPr lang="en-US" sz="2100" dirty="0" err="1"/>
              <a:t>een</a:t>
            </a:r>
            <a:r>
              <a:rPr lang="en-US" sz="2100" dirty="0"/>
              <a:t> </a:t>
            </a:r>
            <a:r>
              <a:rPr lang="en-US" sz="2100" dirty="0" err="1"/>
              <a:t>kijkje</a:t>
            </a:r>
            <a:r>
              <a:rPr lang="en-US" sz="2100" dirty="0"/>
              <a:t> in de ‘</a:t>
            </a:r>
            <a:r>
              <a:rPr lang="en-US" sz="2100" dirty="0" err="1"/>
              <a:t>bibliotheek</a:t>
            </a:r>
            <a:r>
              <a:rPr lang="en-US" sz="2100" dirty="0"/>
              <a:t>’</a:t>
            </a:r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1908206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48113B-6B95-4F5B-B6B2-5502A682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Camoufleren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4FE6BDA-6769-468A-9C35-7B6436797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="1" dirty="0"/>
              <a:t>“Putting on my best normal”</a:t>
            </a:r>
          </a:p>
          <a:p>
            <a:pPr marL="109728" indent="0">
              <a:buNone/>
            </a:pPr>
            <a:endParaRPr lang="en-US" sz="3200" b="1" dirty="0"/>
          </a:p>
          <a:p>
            <a:pPr marL="109728" indent="0">
              <a:buNone/>
            </a:pPr>
            <a:endParaRPr lang="nl-NL" sz="32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40D170-FBC3-423A-8459-92481BA07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30" y="1481974"/>
            <a:ext cx="2604120" cy="41747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7A0DFE-7212-4396-8F0E-5858C925D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67" y="2420888"/>
            <a:ext cx="3230488" cy="32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88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7865D3-0CDD-462B-AC8E-61BFC255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Camoufleren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4D16F95-A7FC-4D60-8DFC-2C2B80B15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>
            <a:normAutofit/>
          </a:bodyPr>
          <a:lstStyle/>
          <a:p>
            <a:r>
              <a:rPr lang="en-US" b="1" dirty="0" err="1"/>
              <a:t>Leren</a:t>
            </a:r>
            <a:r>
              <a:rPr lang="en-US" b="1" dirty="0"/>
              <a:t> door </a:t>
            </a:r>
            <a:r>
              <a:rPr lang="en-US" b="1" dirty="0" err="1"/>
              <a:t>afkijken</a:t>
            </a:r>
            <a:endParaRPr lang="en-US" b="1" dirty="0"/>
          </a:p>
          <a:p>
            <a:r>
              <a:rPr lang="en-US" b="1" dirty="0" err="1"/>
              <a:t>Jezelf</a:t>
            </a:r>
            <a:r>
              <a:rPr lang="en-US" b="1" dirty="0"/>
              <a:t> </a:t>
            </a:r>
            <a:r>
              <a:rPr lang="en-US" b="1" dirty="0" err="1"/>
              <a:t>inhouden</a:t>
            </a:r>
            <a:endParaRPr lang="en-US" b="1" dirty="0"/>
          </a:p>
          <a:p>
            <a:r>
              <a:rPr lang="en-US" b="1" dirty="0" err="1"/>
              <a:t>Jezelf</a:t>
            </a:r>
            <a:r>
              <a:rPr lang="en-US" b="1" dirty="0"/>
              <a:t> in social </a:t>
            </a:r>
            <a:r>
              <a:rPr lang="en-US" b="1" dirty="0" err="1"/>
              <a:t>gedrag</a:t>
            </a:r>
            <a:r>
              <a:rPr lang="en-US" b="1" dirty="0"/>
              <a:t> </a:t>
            </a:r>
            <a:r>
              <a:rPr lang="en-US" b="1" dirty="0" err="1"/>
              <a:t>dwingen</a:t>
            </a:r>
            <a:endParaRPr lang="en-US" b="1" dirty="0"/>
          </a:p>
          <a:p>
            <a:endParaRPr lang="en-US" sz="3200" b="1" dirty="0"/>
          </a:p>
          <a:p>
            <a:pPr marL="109728" indent="0">
              <a:buNone/>
            </a:pPr>
            <a:endParaRPr lang="nl-NL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2150E4C8-372B-4DFC-94FB-1550D8A6D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893646"/>
              </p:ext>
            </p:extLst>
          </p:nvPr>
        </p:nvGraphicFramePr>
        <p:xfrm>
          <a:off x="323528" y="2492897"/>
          <a:ext cx="8568952" cy="3967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4209622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934052446"/>
                    </a:ext>
                  </a:extLst>
                </a:gridCol>
              </a:tblGrid>
              <a:tr h="3779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Voordelen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386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Nadelen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386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389364"/>
                  </a:ext>
                </a:extLst>
              </a:tr>
              <a:tr h="351046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/>
                        <a:t>- </a:t>
                      </a:r>
                      <a:r>
                        <a:rPr lang="en-US" sz="1800" dirty="0" err="1"/>
                        <a:t>Opgenomen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worden</a:t>
                      </a:r>
                      <a:r>
                        <a:rPr lang="en-US" sz="1800" dirty="0"/>
                        <a:t> in de </a:t>
                      </a:r>
                      <a:r>
                        <a:rPr lang="en-US" sz="1800" dirty="0" err="1"/>
                        <a:t>groep</a:t>
                      </a:r>
                      <a:endParaRPr lang="en-US" sz="18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- </a:t>
                      </a:r>
                      <a:r>
                        <a:rPr lang="en-US" sz="1800" dirty="0" err="1"/>
                        <a:t>Niet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gepest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worden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niet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opvallen</a:t>
                      </a:r>
                      <a:endParaRPr lang="en-US" sz="18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- </a:t>
                      </a:r>
                      <a:r>
                        <a:rPr lang="en-US" sz="1800" dirty="0" err="1"/>
                        <a:t>Voordeel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voor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anderen</a:t>
                      </a:r>
                      <a:endParaRPr lang="en-US" sz="1800" dirty="0"/>
                    </a:p>
                    <a:p>
                      <a:pPr marL="0" indent="0">
                        <a:buNone/>
                      </a:pPr>
                      <a:r>
                        <a:rPr lang="en-US" sz="1800" dirty="0"/>
                        <a:t>- Korte </a:t>
                      </a:r>
                      <a:r>
                        <a:rPr lang="en-US" sz="1800" dirty="0" err="1"/>
                        <a:t>termijn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gesprekken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lopen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vlotter</a:t>
                      </a:r>
                      <a:endParaRPr lang="en-US" sz="1800" dirty="0"/>
                    </a:p>
                    <a:p>
                      <a:pPr marL="0" indent="0">
                        <a:buNone/>
                      </a:pPr>
                      <a:r>
                        <a:rPr lang="en-US" sz="1800" dirty="0"/>
                        <a:t>- </a:t>
                      </a:r>
                      <a:r>
                        <a:rPr lang="en-US" sz="1800" dirty="0" err="1"/>
                        <a:t>Dingen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kunnen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leren</a:t>
                      </a:r>
                      <a:endParaRPr lang="en-US" sz="1800" dirty="0"/>
                    </a:p>
                    <a:p>
                      <a:endParaRPr lang="nl-NL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 err="1"/>
                        <a:t>Vermoeiend</a:t>
                      </a:r>
                      <a:r>
                        <a:rPr lang="en-US" sz="2000" dirty="0"/>
                        <a:t>, stress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err="1"/>
                        <a:t>signalen</a:t>
                      </a:r>
                      <a:r>
                        <a:rPr lang="en-US" sz="2000" dirty="0"/>
                        <a:t> minder </a:t>
                      </a:r>
                      <a:r>
                        <a:rPr lang="en-US" sz="2000" dirty="0" err="1"/>
                        <a:t>goed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oppikken</a:t>
                      </a:r>
                      <a:r>
                        <a:rPr lang="en-US" sz="2000" dirty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/>
                        <a:t>-&gt; </a:t>
                      </a:r>
                      <a:r>
                        <a:rPr lang="en-US" sz="2000" dirty="0" err="1"/>
                        <a:t>uit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balans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waardoor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comorbiditeit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zoals</a:t>
                      </a:r>
                      <a:r>
                        <a:rPr lang="en-US" sz="2000" dirty="0"/>
                        <a:t> angst </a:t>
                      </a:r>
                      <a:r>
                        <a:rPr lang="en-US" sz="2000" dirty="0" err="1"/>
                        <a:t>en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depressieve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klachten</a:t>
                      </a:r>
                      <a:endParaRPr lang="en-US" sz="2000" dirty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err="1"/>
                        <a:t>Overvraging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zelfovervraging</a:t>
                      </a:r>
                      <a:endParaRPr lang="en-US" sz="2000" dirty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err="1"/>
                        <a:t>Identiteitsvorming</a:t>
                      </a:r>
                      <a:r>
                        <a:rPr lang="en-US" sz="2000" dirty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err="1"/>
                        <a:t>Overschatting</a:t>
                      </a:r>
                      <a:r>
                        <a:rPr lang="en-US" sz="2000" dirty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2000" dirty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err="1"/>
                        <a:t>Risico</a:t>
                      </a:r>
                      <a:r>
                        <a:rPr lang="en-US" sz="2000" dirty="0"/>
                        <a:t> suicide: </a:t>
                      </a:r>
                      <a:r>
                        <a:rPr lang="en-US" sz="2000" dirty="0" err="1"/>
                        <a:t>mensen</a:t>
                      </a:r>
                      <a:r>
                        <a:rPr lang="en-US" sz="2000" dirty="0"/>
                        <a:t> met ASS </a:t>
                      </a:r>
                      <a:r>
                        <a:rPr lang="en-US" sz="2000" dirty="0" err="1"/>
                        <a:t>doen</a:t>
                      </a:r>
                      <a:r>
                        <a:rPr lang="en-US" sz="2000" dirty="0"/>
                        <a:t> 5x </a:t>
                      </a:r>
                      <a:r>
                        <a:rPr lang="en-US" sz="2000" dirty="0" err="1"/>
                        <a:t>vaker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een</a:t>
                      </a:r>
                      <a:r>
                        <a:rPr lang="en-US" sz="2000" dirty="0"/>
                        <a:t> TS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err="1"/>
                        <a:t>Risico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automutilatie</a:t>
                      </a:r>
                      <a:r>
                        <a:rPr lang="en-US" sz="2000" dirty="0"/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752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031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5AB0EAF-F525-4530-875D-8FC4BF35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5386D1"/>
                </a:solidFill>
              </a:rPr>
              <a:t>Balans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282E864-5EF6-497E-9F05-F383F763A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Tijd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accepteren</a:t>
            </a:r>
            <a:r>
              <a:rPr lang="en-US" dirty="0"/>
              <a:t>,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rouw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Daarna</a:t>
            </a:r>
            <a:r>
              <a:rPr lang="en-US" dirty="0"/>
              <a:t>:</a:t>
            </a:r>
          </a:p>
          <a:p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het masker </a:t>
            </a:r>
            <a:r>
              <a:rPr lang="en-US" dirty="0" err="1"/>
              <a:t>af</a:t>
            </a:r>
            <a:r>
              <a:rPr lang="en-US" dirty="0"/>
              <a:t>? </a:t>
            </a:r>
            <a:r>
              <a:rPr lang="en-US" dirty="0" err="1"/>
              <a:t>Wanneer</a:t>
            </a:r>
            <a:r>
              <a:rPr lang="en-US" dirty="0"/>
              <a:t> is het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handig</a:t>
            </a:r>
            <a:r>
              <a:rPr lang="en-US" dirty="0"/>
              <a:t>? (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eigenlijk</a:t>
            </a:r>
            <a:r>
              <a:rPr lang="en-US" dirty="0"/>
              <a:t> </a:t>
            </a:r>
            <a:r>
              <a:rPr lang="en-US" dirty="0" err="1"/>
              <a:t>voelsprieten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)</a:t>
            </a:r>
          </a:p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aanpassingen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 je?</a:t>
            </a:r>
          </a:p>
          <a:p>
            <a:r>
              <a:rPr lang="en-US" dirty="0"/>
              <a:t>Wat is de eigen </a:t>
            </a:r>
            <a:r>
              <a:rPr lang="en-US" dirty="0" err="1"/>
              <a:t>behoefte</a:t>
            </a:r>
            <a:r>
              <a:rPr lang="en-US" dirty="0"/>
              <a:t>?</a:t>
            </a:r>
          </a:p>
          <a:p>
            <a:r>
              <a:rPr lang="en-US" dirty="0" err="1"/>
              <a:t>Emotieregulatie</a:t>
            </a:r>
            <a:r>
              <a:rPr lang="en-US" dirty="0"/>
              <a:t>, </a:t>
            </a:r>
            <a:r>
              <a:rPr lang="en-US" dirty="0" err="1"/>
              <a:t>ontprikkelen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55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Vrouwen aan het woord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Martine over de </a:t>
            </a:r>
            <a:r>
              <a:rPr lang="en-US" dirty="0" err="1"/>
              <a:t>voordelen</a:t>
            </a:r>
            <a:r>
              <a:rPr lang="en-US" dirty="0"/>
              <a:t> van </a:t>
            </a:r>
            <a:r>
              <a:rPr lang="en-US" dirty="0" err="1"/>
              <a:t>camoufleren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Kim over de </a:t>
            </a:r>
            <a:r>
              <a:rPr lang="en-US" dirty="0" err="1"/>
              <a:t>nadelen</a:t>
            </a:r>
            <a:r>
              <a:rPr lang="en-US" dirty="0"/>
              <a:t> van </a:t>
            </a:r>
            <a:r>
              <a:rPr lang="en-US" dirty="0" err="1"/>
              <a:t>camoufleren</a:t>
            </a:r>
            <a:endParaRPr lang="nl-NL" dirty="0"/>
          </a:p>
        </p:txBody>
      </p:sp>
      <p:pic>
        <p:nvPicPr>
          <p:cNvPr id="5" name="Afbeelding 4" descr="Afbeelding met object, klok&#10;&#10;Automatisch gegenereerde beschrijving">
            <a:extLst>
              <a:ext uri="{FF2B5EF4-FFF2-40B4-BE49-F238E27FC236}">
                <a16:creationId xmlns:a16="http://schemas.microsoft.com/office/drawing/2014/main" id="{679EB511-25A6-44C4-9DD0-BD2135A33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77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Aanbod meisjes GGZ NHN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Psycho-</a:t>
            </a:r>
            <a:r>
              <a:rPr lang="en-US" dirty="0" err="1"/>
              <a:t>educatie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cliënten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ouders</a:t>
            </a:r>
            <a:endParaRPr lang="en-US" dirty="0"/>
          </a:p>
          <a:p>
            <a:r>
              <a:rPr lang="en-US" dirty="0" err="1"/>
              <a:t>Individuele</a:t>
            </a:r>
            <a:r>
              <a:rPr lang="en-US" dirty="0"/>
              <a:t> </a:t>
            </a:r>
            <a:r>
              <a:rPr lang="en-US" dirty="0" err="1"/>
              <a:t>behandeling</a:t>
            </a:r>
            <a:endParaRPr lang="en-US" dirty="0"/>
          </a:p>
          <a:p>
            <a:r>
              <a:rPr lang="en-US" dirty="0" err="1"/>
              <a:t>Ouderbegeleiding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Op </a:t>
            </a:r>
            <a:r>
              <a:rPr lang="en-US" dirty="0" err="1"/>
              <a:t>indicatie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systeemtherapie</a:t>
            </a:r>
            <a:r>
              <a:rPr lang="en-US" dirty="0"/>
              <a:t>, </a:t>
            </a:r>
            <a:r>
              <a:rPr lang="en-US" dirty="0" err="1"/>
              <a:t>vaktherapie</a:t>
            </a:r>
            <a:r>
              <a:rPr lang="en-US" dirty="0"/>
              <a:t>, CGT (BOB), EMDR</a:t>
            </a:r>
          </a:p>
          <a:p>
            <a:pPr marL="0" indent="0">
              <a:buNone/>
            </a:pPr>
            <a:endParaRPr lang="en-US" dirty="0"/>
          </a:p>
          <a:p>
            <a:r>
              <a:rPr lang="nl-NL" dirty="0" err="1"/>
              <a:t>Transdiagnostisch</a:t>
            </a:r>
            <a:r>
              <a:rPr lang="nl-NL" dirty="0"/>
              <a:t> groepsaanbod zoals pubergroep (WF)</a:t>
            </a:r>
          </a:p>
        </p:txBody>
      </p:sp>
    </p:spTree>
    <p:extLst>
      <p:ext uri="{BB962C8B-B14F-4D97-AF65-F5344CB8AC3E}">
        <p14:creationId xmlns:p14="http://schemas.microsoft.com/office/powerpoint/2010/main" val="2564159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966BE-EB27-4C34-9A12-40CE188E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5386D1"/>
                </a:solidFill>
              </a:rPr>
              <a:t>Internetmodules meisjes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364D27-64B2-42DD-A57B-414E60DAE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Autisme: Wat is autisme</a:t>
            </a:r>
          </a:p>
          <a:p>
            <a:r>
              <a:rPr lang="nl-NL" dirty="0"/>
              <a:t>Autisme: Anders boos zijn: 8-10 jaar 	</a:t>
            </a:r>
          </a:p>
          <a:p>
            <a:r>
              <a:rPr lang="nl-NL" dirty="0"/>
              <a:t>Autisme: Autisme en eten: 6-12 en 13-18 jaar</a:t>
            </a:r>
          </a:p>
          <a:p>
            <a:r>
              <a:rPr lang="nl-NL" dirty="0"/>
              <a:t>Autisme: Autisme en vrije tijd: 6-12 en 13-18 jaar 		</a:t>
            </a:r>
          </a:p>
          <a:p>
            <a:r>
              <a:rPr lang="nl-NL" dirty="0"/>
              <a:t>Autisme: Makkelijker contact maken met anderen: 16-18 jaar 	</a:t>
            </a:r>
          </a:p>
          <a:p>
            <a:r>
              <a:rPr lang="nl-NL" dirty="0"/>
              <a:t>Autisme: Naar de brugklas: 11-13 jaar</a:t>
            </a:r>
          </a:p>
          <a:p>
            <a:r>
              <a:rPr lang="nl-NL" dirty="0"/>
              <a:t>Autisme: Vriendschap: 14-18 jaar</a:t>
            </a:r>
          </a:p>
          <a:p>
            <a:r>
              <a:rPr lang="nl-NL" dirty="0"/>
              <a:t>Autisme: Relaties: 14-18 jaar</a:t>
            </a:r>
          </a:p>
          <a:p>
            <a:r>
              <a:rPr lang="nl-NL" dirty="0"/>
              <a:t>Autisme: Seksualiteit: 14-18 jaar</a:t>
            </a:r>
          </a:p>
          <a:p>
            <a:r>
              <a:rPr lang="nl-NL" dirty="0"/>
              <a:t>Autisme: Voor jezelf opkomen: 16-18 jaar </a:t>
            </a:r>
          </a:p>
          <a:p>
            <a:r>
              <a:rPr lang="nl-NL" dirty="0"/>
              <a:t>Autisme: Zelfbeeld en identiteit (pubers en volwassenen)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Naasten:</a:t>
            </a:r>
          </a:p>
          <a:p>
            <a:r>
              <a:rPr lang="nl-NL" dirty="0"/>
              <a:t>Autisme: Mijn kind heeft autisme: 6-12 en 13-18 jaar</a:t>
            </a:r>
          </a:p>
          <a:p>
            <a:r>
              <a:rPr lang="nl-NL" dirty="0"/>
              <a:t>Voorlichtingscursus voor ouders</a:t>
            </a:r>
          </a:p>
          <a:p>
            <a:r>
              <a:rPr lang="nl-NL" dirty="0"/>
              <a:t>Mijn kind online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2965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Aanbod meisjes buiten GGZ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NVA </a:t>
            </a:r>
            <a:r>
              <a:rPr lang="en-US" dirty="0" err="1"/>
              <a:t>lotgenotencontact</a:t>
            </a:r>
            <a:endParaRPr lang="en-US" dirty="0"/>
          </a:p>
          <a:p>
            <a:r>
              <a:rPr lang="en-US" dirty="0"/>
              <a:t>Vlogs </a:t>
            </a:r>
            <a:r>
              <a:rPr lang="en-US" dirty="0" err="1"/>
              <a:t>Zjos</a:t>
            </a:r>
            <a:r>
              <a:rPr lang="en-US" dirty="0"/>
              <a:t> Dekker, </a:t>
            </a:r>
            <a:r>
              <a:rPr lang="en-US" dirty="0" err="1"/>
              <a:t>Birsen</a:t>
            </a:r>
            <a:r>
              <a:rPr lang="en-US" dirty="0"/>
              <a:t> </a:t>
            </a:r>
            <a:r>
              <a:rPr lang="en-US" dirty="0" err="1"/>
              <a:t>Basar</a:t>
            </a:r>
            <a:endParaRPr lang="en-US" dirty="0"/>
          </a:p>
          <a:p>
            <a:r>
              <a:rPr lang="en-US" dirty="0" err="1"/>
              <a:t>Autisme</a:t>
            </a:r>
            <a:r>
              <a:rPr lang="en-US" dirty="0"/>
              <a:t> TV </a:t>
            </a:r>
            <a:r>
              <a:rPr lang="en-US" dirty="0" err="1"/>
              <a:t>aflevering</a:t>
            </a:r>
            <a:r>
              <a:rPr lang="en-US" dirty="0"/>
              <a:t> over </a:t>
            </a:r>
            <a:r>
              <a:rPr lang="en-US" dirty="0" err="1"/>
              <a:t>meisjes</a:t>
            </a:r>
            <a:endParaRPr lang="en-US" dirty="0"/>
          </a:p>
          <a:p>
            <a:r>
              <a:rPr lang="nl-NL" dirty="0"/>
              <a:t>Bovenkarspel: autisme café, gericht op ouders van kinderen met de diagnose</a:t>
            </a:r>
            <a:endParaRPr lang="en-US" dirty="0"/>
          </a:p>
          <a:p>
            <a:r>
              <a:rPr lang="en-US" dirty="0" err="1"/>
              <a:t>Boek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meisjes</a:t>
            </a:r>
            <a:r>
              <a:rPr lang="en-US" dirty="0"/>
              <a:t> in de </a:t>
            </a:r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uitgeverij</a:t>
            </a:r>
            <a:r>
              <a:rPr lang="en-US" dirty="0"/>
              <a:t> SWP (FANN)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Keten partners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Voorzet / Kopzorg (</a:t>
            </a:r>
            <a:r>
              <a:rPr lang="nl-NL" dirty="0" err="1"/>
              <a:t>autstekend</a:t>
            </a:r>
            <a:r>
              <a:rPr lang="nl-NL" dirty="0"/>
              <a:t>) / MEE / Actie zorg / Inside </a:t>
            </a:r>
            <a:r>
              <a:rPr lang="nl-NL" dirty="0" err="1"/>
              <a:t>Aut</a:t>
            </a:r>
            <a:r>
              <a:rPr lang="nl-NL" dirty="0"/>
              <a:t>/ dagbesteding / logeerhuis / ergotherapie / logopedie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799404-B361-40EC-89D9-13D3A5FF9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32756"/>
            <a:ext cx="2417845" cy="18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41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Aanbod vrouwen GGZ NHN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PE groep/internet/individueel</a:t>
            </a:r>
          </a:p>
          <a:p>
            <a:r>
              <a:rPr lang="nl-NL" dirty="0"/>
              <a:t>PE naasten (partnergroep, oudergroep, internet </a:t>
            </a:r>
            <a:r>
              <a:rPr lang="nl-NL" dirty="0" err="1"/>
              <a:t>kopp</a:t>
            </a:r>
            <a:r>
              <a:rPr lang="nl-NL" dirty="0"/>
              <a:t>)</a:t>
            </a:r>
          </a:p>
          <a:p>
            <a:r>
              <a:rPr lang="nl-NL" dirty="0"/>
              <a:t>Behandeling bij verpleegkundige: in ieder geval signaleringsplan</a:t>
            </a:r>
          </a:p>
          <a:p>
            <a:r>
              <a:rPr lang="nl-NL" dirty="0"/>
              <a:t>Vrouwengroep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Op indicatie:</a:t>
            </a:r>
          </a:p>
          <a:p>
            <a:r>
              <a:rPr lang="nl-NL" dirty="0"/>
              <a:t>Mindfulness groep/individueel</a:t>
            </a:r>
          </a:p>
          <a:p>
            <a:r>
              <a:rPr lang="nl-NL" dirty="0"/>
              <a:t>CGT/EMDR/schematherapie</a:t>
            </a:r>
          </a:p>
          <a:p>
            <a:r>
              <a:rPr lang="nl-NL" dirty="0"/>
              <a:t>PMT</a:t>
            </a:r>
          </a:p>
          <a:p>
            <a:r>
              <a:rPr lang="nl-NL" dirty="0"/>
              <a:t>IPS/trajectbegeleiding</a:t>
            </a:r>
          </a:p>
          <a:p>
            <a:r>
              <a:rPr lang="nl-NL" dirty="0"/>
              <a:t>KOPP aanbod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856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5E580-1138-475B-9ECE-157948D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Aanbod vrouwen GGZ NHN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3A1E8E-2657-4FD9-B781-00787393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Begeleiding door ketenpartner</a:t>
            </a:r>
          </a:p>
          <a:p>
            <a:endParaRPr lang="nl-NL" dirty="0"/>
          </a:p>
          <a:p>
            <a:r>
              <a:rPr lang="nl-NL" dirty="0"/>
              <a:t>Aandacht voor somatische problemen/ SOLK</a:t>
            </a:r>
          </a:p>
          <a:p>
            <a:endParaRPr lang="nl-NL" dirty="0"/>
          </a:p>
          <a:p>
            <a:r>
              <a:rPr lang="nl-NL" dirty="0"/>
              <a:t>Aandacht voor herstel; </a:t>
            </a:r>
            <a:r>
              <a:rPr lang="nl-NL" dirty="0" err="1"/>
              <a:t>evt</a:t>
            </a:r>
            <a:r>
              <a:rPr lang="nl-NL" dirty="0"/>
              <a:t> lotgenotengroep noemen</a:t>
            </a:r>
          </a:p>
          <a:p>
            <a:r>
              <a:rPr lang="nl-NL" dirty="0"/>
              <a:t>VRIS cursus</a:t>
            </a:r>
          </a:p>
          <a:p>
            <a:r>
              <a:rPr lang="nl-NL" dirty="0"/>
              <a:t>Training kliniek autisme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125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3CDD3F4-A38B-4B83-A256-E9675DDB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5386D1"/>
                </a:solidFill>
              </a:rPr>
              <a:t>Prevalentie 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FC05668-C49D-4E22-9B7B-89D93C45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1:100 ASS:NT</a:t>
            </a:r>
          </a:p>
          <a:p>
            <a:endParaRPr lang="en-US" dirty="0"/>
          </a:p>
          <a:p>
            <a:r>
              <a:rPr lang="en-US" dirty="0"/>
              <a:t>Vrouw: man, </a:t>
            </a:r>
            <a:r>
              <a:rPr lang="en-US" dirty="0" err="1"/>
              <a:t>eerder</a:t>
            </a:r>
            <a:r>
              <a:rPr lang="en-US" dirty="0"/>
              <a:t> 1:4 a 1:10</a:t>
            </a:r>
          </a:p>
          <a:p>
            <a:r>
              <a:rPr lang="en-US" dirty="0"/>
              <a:t>Nu </a:t>
            </a:r>
            <a:r>
              <a:rPr lang="en-US" dirty="0" err="1"/>
              <a:t>schatting</a:t>
            </a:r>
            <a:r>
              <a:rPr lang="en-US" dirty="0"/>
              <a:t> van 1:2 á 3</a:t>
            </a:r>
          </a:p>
          <a:p>
            <a:r>
              <a:rPr lang="en-US" dirty="0"/>
              <a:t>GGZ NHN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eens</a:t>
            </a:r>
            <a:r>
              <a:rPr lang="en-US" dirty="0"/>
              <a:t> PE </a:t>
            </a:r>
            <a:r>
              <a:rPr lang="en-US" dirty="0" err="1"/>
              <a:t>groepen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	</a:t>
            </a:r>
            <a:r>
              <a:rPr lang="en-US" dirty="0" err="1"/>
              <a:t>waarbij</a:t>
            </a:r>
            <a:r>
              <a:rPr lang="en-US" dirty="0"/>
              <a:t> de </a:t>
            </a:r>
            <a:r>
              <a:rPr lang="en-US" dirty="0" err="1"/>
              <a:t>minderheid</a:t>
            </a:r>
            <a:r>
              <a:rPr lang="en-US" dirty="0"/>
              <a:t> man is</a:t>
            </a:r>
          </a:p>
          <a:p>
            <a:pPr marL="0" indent="0">
              <a:buNone/>
            </a:pPr>
            <a:endParaRPr lang="en-US" dirty="0"/>
          </a:p>
          <a:p>
            <a:r>
              <a:rPr lang="nl-NL" dirty="0"/>
              <a:t>Veel eerdere diagnoses</a:t>
            </a:r>
          </a:p>
          <a:p>
            <a:r>
              <a:rPr lang="nl-NL" dirty="0"/>
              <a:t>Later ASS herkend</a:t>
            </a:r>
          </a:p>
        </p:txBody>
      </p:sp>
      <p:pic>
        <p:nvPicPr>
          <p:cNvPr id="5" name="Afbeelding 4" descr="Afbeelding met persoon, mensen, vrouw, groep&#10;&#10;Automatisch gegenereerde beschrijving">
            <a:extLst>
              <a:ext uri="{FF2B5EF4-FFF2-40B4-BE49-F238E27FC236}">
                <a16:creationId xmlns:a16="http://schemas.microsoft.com/office/drawing/2014/main" id="{E99C6F71-5CD8-4657-87B2-9CA61B20F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8" y="1556792"/>
            <a:ext cx="264604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2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5BAF9-C45E-4E4A-AC0E-65F4DAC3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5386D1"/>
                </a:solidFill>
              </a:rPr>
              <a:t>Internetmodules</a:t>
            </a:r>
            <a:r>
              <a:rPr lang="en-US" b="1" dirty="0">
                <a:solidFill>
                  <a:srgbClr val="5386D1"/>
                </a:solidFill>
              </a:rPr>
              <a:t> </a:t>
            </a:r>
            <a:r>
              <a:rPr lang="en-US" b="1" dirty="0" err="1">
                <a:solidFill>
                  <a:srgbClr val="5386D1"/>
                </a:solidFill>
              </a:rPr>
              <a:t>vrouwen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E7BE82-7566-4943-AFCC-9735DA11B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Autisme: Wat is autisme</a:t>
            </a:r>
          </a:p>
          <a:p>
            <a:r>
              <a:rPr lang="nl-NL" dirty="0"/>
              <a:t>Autisme: Zelfbeeld en identiteit (pubers en volwassenen)</a:t>
            </a:r>
          </a:p>
          <a:p>
            <a:r>
              <a:rPr lang="nl-NL" dirty="0"/>
              <a:t>Autisme: Omgaan met emoties 	</a:t>
            </a:r>
          </a:p>
          <a:p>
            <a:r>
              <a:rPr lang="nl-NL" dirty="0"/>
              <a:t>Autisme: Opvoeden als je zelf autisme hebt </a:t>
            </a:r>
          </a:p>
          <a:p>
            <a:r>
              <a:rPr lang="nl-NL" dirty="0"/>
              <a:t>Autisme: Plannen en organiseren </a:t>
            </a:r>
          </a:p>
          <a:p>
            <a:r>
              <a:rPr lang="nl-NL" dirty="0"/>
              <a:t>Autisme: </a:t>
            </a:r>
            <a:r>
              <a:rPr lang="nl-NL" dirty="0" err="1"/>
              <a:t>Acceptance</a:t>
            </a:r>
            <a:r>
              <a:rPr lang="nl-NL" dirty="0"/>
              <a:t> en Commitmenttherapie (ook te gebruiken bij andere stoornissen) 	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Voor naasten:</a:t>
            </a:r>
          </a:p>
          <a:p>
            <a:r>
              <a:rPr lang="nl-NL" dirty="0"/>
              <a:t>Wat is autisme?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5568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5E876D-8E41-4D73-9C45-51113F72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5386D1"/>
                </a:solidFill>
              </a:rPr>
              <a:t>Medicatie</a:t>
            </a:r>
            <a:r>
              <a:rPr lang="en-US" b="1" dirty="0">
                <a:solidFill>
                  <a:srgbClr val="5386D1"/>
                </a:solidFill>
              </a:rPr>
              <a:t> </a:t>
            </a:r>
            <a:r>
              <a:rPr lang="en-US" b="1" dirty="0" err="1">
                <a:solidFill>
                  <a:srgbClr val="5386D1"/>
                </a:solidFill>
              </a:rPr>
              <a:t>bij</a:t>
            </a:r>
            <a:r>
              <a:rPr lang="en-US" b="1" dirty="0">
                <a:solidFill>
                  <a:srgbClr val="5386D1"/>
                </a:solidFill>
              </a:rPr>
              <a:t> ASS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BDA33E1-9123-492B-80EE-EA180C2F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medicijn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ASS-</a:t>
            </a:r>
            <a:r>
              <a:rPr lang="en-US" dirty="0" err="1"/>
              <a:t>kernsymptomen</a:t>
            </a:r>
            <a:endParaRPr lang="en-US" dirty="0"/>
          </a:p>
          <a:p>
            <a:r>
              <a:rPr lang="en-US" dirty="0" err="1"/>
              <a:t>Zo’n</a:t>
            </a:r>
            <a:r>
              <a:rPr lang="en-US" dirty="0"/>
              <a:t> 75% </a:t>
            </a:r>
            <a:r>
              <a:rPr lang="en-US" dirty="0" err="1"/>
              <a:t>krijgt</a:t>
            </a:r>
            <a:r>
              <a:rPr lang="en-US" dirty="0"/>
              <a:t> </a:t>
            </a:r>
            <a:r>
              <a:rPr lang="en-US" dirty="0" err="1"/>
              <a:t>medicatie</a:t>
            </a:r>
            <a:r>
              <a:rPr lang="en-US" dirty="0"/>
              <a:t>: </a:t>
            </a:r>
            <a:r>
              <a:rPr lang="en-US" dirty="0" err="1"/>
              <a:t>i.v.m</a:t>
            </a:r>
            <a:r>
              <a:rPr lang="en-US" dirty="0"/>
              <a:t>. </a:t>
            </a:r>
            <a:r>
              <a:rPr lang="en-US" dirty="0" err="1"/>
              <a:t>klachten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comorbiditeit</a:t>
            </a:r>
            <a:endParaRPr lang="en-US" dirty="0"/>
          </a:p>
          <a:p>
            <a:r>
              <a:rPr lang="en-US" dirty="0"/>
              <a:t>Start low, go slow</a:t>
            </a:r>
          </a:p>
          <a:p>
            <a:r>
              <a:rPr lang="en-US" dirty="0" err="1"/>
              <a:t>Antipsychotica</a:t>
            </a:r>
            <a:r>
              <a:rPr lang="en-US" dirty="0"/>
              <a:t>: </a:t>
            </a:r>
            <a:r>
              <a:rPr lang="en-US" dirty="0" err="1"/>
              <a:t>prikkelbaarheid</a:t>
            </a:r>
            <a:r>
              <a:rPr lang="en-US" dirty="0"/>
              <a:t>, </a:t>
            </a:r>
            <a:r>
              <a:rPr lang="en-US" dirty="0" err="1"/>
              <a:t>gedragsproblemen</a:t>
            </a:r>
            <a:r>
              <a:rPr lang="en-US" dirty="0"/>
              <a:t>, </a:t>
            </a:r>
            <a:r>
              <a:rPr lang="en-US" dirty="0" err="1"/>
              <a:t>overprikkeling</a:t>
            </a:r>
            <a:endParaRPr lang="en-US" dirty="0"/>
          </a:p>
          <a:p>
            <a:r>
              <a:rPr lang="en-US" dirty="0" err="1"/>
              <a:t>Antidepressiva</a:t>
            </a:r>
            <a:r>
              <a:rPr lang="en-US" dirty="0"/>
              <a:t>: angst, </a:t>
            </a:r>
            <a:r>
              <a:rPr lang="en-US" dirty="0" err="1"/>
              <a:t>depressie</a:t>
            </a:r>
            <a:r>
              <a:rPr lang="en-US" dirty="0"/>
              <a:t>, </a:t>
            </a:r>
            <a:r>
              <a:rPr lang="en-US" dirty="0" err="1"/>
              <a:t>dwang</a:t>
            </a:r>
            <a:r>
              <a:rPr lang="en-US" dirty="0"/>
              <a:t>, </a:t>
            </a:r>
            <a:r>
              <a:rPr lang="en-US" dirty="0" err="1"/>
              <a:t>prikkelbaarheid</a:t>
            </a:r>
            <a:r>
              <a:rPr lang="en-US" dirty="0"/>
              <a:t>, </a:t>
            </a:r>
            <a:r>
              <a:rPr lang="en-US" dirty="0" err="1"/>
              <a:t>rigiditeit</a:t>
            </a:r>
            <a:endParaRPr lang="en-US" dirty="0"/>
          </a:p>
          <a:p>
            <a:r>
              <a:rPr lang="nl-NL" dirty="0"/>
              <a:t>Stimulantia: ADHD</a:t>
            </a:r>
          </a:p>
        </p:txBody>
      </p:sp>
    </p:spTree>
    <p:extLst>
      <p:ext uri="{BB962C8B-B14F-4D97-AF65-F5344CB8AC3E}">
        <p14:creationId xmlns:p14="http://schemas.microsoft.com/office/powerpoint/2010/main" val="2382548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Aanbod vrouwen buiten GGZ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Autisme</a:t>
            </a:r>
            <a:r>
              <a:rPr lang="en-US" dirty="0"/>
              <a:t> café (</a:t>
            </a:r>
            <a:r>
              <a:rPr lang="nl-NL" dirty="0"/>
              <a:t>Hoorn)</a:t>
            </a:r>
            <a:r>
              <a:rPr lang="nl-NL" b="1" dirty="0"/>
              <a:t> </a:t>
            </a:r>
            <a:r>
              <a:rPr lang="nl-NL" dirty="0"/>
              <a:t>middag/avond en bij </a:t>
            </a:r>
            <a:r>
              <a:rPr lang="nl-NL" dirty="0" err="1"/>
              <a:t>InsideAut</a:t>
            </a:r>
            <a:r>
              <a:rPr lang="nl-NL" dirty="0"/>
              <a:t> (Alkmaar)</a:t>
            </a:r>
          </a:p>
          <a:p>
            <a:r>
              <a:rPr lang="nl-NL" dirty="0"/>
              <a:t>Iets drinken</a:t>
            </a:r>
            <a:endParaRPr lang="en-US" dirty="0"/>
          </a:p>
          <a:p>
            <a:r>
              <a:rPr lang="en-US" dirty="0" err="1"/>
              <a:t>Herstelwerkplaats</a:t>
            </a:r>
            <a:r>
              <a:rPr lang="en-US" dirty="0"/>
              <a:t> </a:t>
            </a:r>
          </a:p>
          <a:p>
            <a:r>
              <a:rPr lang="en-US" dirty="0" err="1"/>
              <a:t>Vrouwen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Haarlemmermeer (MEE)</a:t>
            </a:r>
          </a:p>
          <a:p>
            <a:r>
              <a:rPr lang="en-US" dirty="0" err="1"/>
              <a:t>Autivrouw</a:t>
            </a:r>
            <a:r>
              <a:rPr lang="en-US" dirty="0"/>
              <a:t> forum / Autsider.nl</a:t>
            </a:r>
          </a:p>
          <a:p>
            <a:r>
              <a:rPr lang="nl-NL" dirty="0"/>
              <a:t>Spotatelier (Alkmaar) of de blauwe schuit (Hoorn)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Keten partners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Voorzet/ Kopzorg / MEE-De Wering / </a:t>
            </a:r>
            <a:r>
              <a:rPr lang="nl-NL" dirty="0" err="1"/>
              <a:t>Leviaan</a:t>
            </a:r>
            <a:r>
              <a:rPr lang="nl-NL" dirty="0"/>
              <a:t> / Actie zorg / Hartstart / Inside </a:t>
            </a:r>
            <a:r>
              <a:rPr lang="nl-NL" dirty="0" err="1"/>
              <a:t>Aut</a:t>
            </a:r>
            <a:r>
              <a:rPr lang="nl-NL" dirty="0"/>
              <a:t> / Queeste / autisme coach / Ergotherapie Rozemarijn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3EC127-683D-44DB-B6CC-E867079E6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8880"/>
            <a:ext cx="1601754" cy="12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22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Vrouwen aan het woord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8755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Martine over </a:t>
            </a:r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receptenboek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Kim over </a:t>
            </a:r>
            <a:r>
              <a:rPr lang="en-US" dirty="0" err="1"/>
              <a:t>zelfstudie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8284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Leestips</a:t>
            </a:r>
          </a:p>
        </p:txBody>
      </p:sp>
      <p:pic>
        <p:nvPicPr>
          <p:cNvPr id="2050" name="Picture 2" descr="C:\Users\Jodie\Pictures\download (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9181" y="2023715"/>
            <a:ext cx="1888899" cy="3013749"/>
          </a:xfrm>
          <a:prstGeom prst="rect">
            <a:avLst/>
          </a:prstGeom>
          <a:noFill/>
        </p:spPr>
      </p:pic>
      <p:pic>
        <p:nvPicPr>
          <p:cNvPr id="1026" name="Picture 2" descr="Afbeeldingsresultaat voor aspergirls">
            <a:extLst>
              <a:ext uri="{FF2B5EF4-FFF2-40B4-BE49-F238E27FC236}">
                <a16:creationId xmlns:a16="http://schemas.microsoft.com/office/drawing/2014/main" id="{AB0FB95D-AC39-4689-B5D1-F37F2E6F3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57049"/>
            <a:ext cx="1915921" cy="29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1FFEBF-CCF2-4E33-80F7-CDAB888CE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30" y="2057049"/>
            <a:ext cx="1888900" cy="29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5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Internet sites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Forum voor vrouwen met autisme: </a:t>
            </a:r>
            <a:r>
              <a:rPr lang="nl-NL" dirty="0">
                <a:hlinkClick r:id="rId2"/>
              </a:rPr>
              <a:t>http://autivrouw.nl/forum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Female</a:t>
            </a:r>
            <a:r>
              <a:rPr lang="nl-NL" dirty="0"/>
              <a:t> autisme </a:t>
            </a:r>
            <a:r>
              <a:rPr lang="nl-NL" dirty="0" err="1"/>
              <a:t>network</a:t>
            </a:r>
            <a:r>
              <a:rPr lang="nl-NL" dirty="0"/>
              <a:t> </a:t>
            </a:r>
            <a:r>
              <a:rPr lang="nl-NL" dirty="0" err="1"/>
              <a:t>netherlands</a:t>
            </a:r>
            <a:r>
              <a:rPr lang="nl-NL" dirty="0"/>
              <a:t> (FANN) </a:t>
            </a:r>
            <a:r>
              <a:rPr lang="nl-NL" dirty="0">
                <a:hlinkClick r:id="rId3"/>
              </a:rPr>
              <a:t>https://femaleautismnetwork.jimdofree.com/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 (artikelen/links naar filmpjes/boekentips)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Rosie </a:t>
            </a:r>
            <a:r>
              <a:rPr lang="nl-NL" dirty="0" err="1"/>
              <a:t>king</a:t>
            </a:r>
            <a:r>
              <a:rPr lang="nl-NL" dirty="0"/>
              <a:t> TED: </a:t>
            </a:r>
            <a:r>
              <a:rPr lang="nl-NL" dirty="0">
                <a:hlinkClick r:id="rId4"/>
              </a:rPr>
              <a:t>https://www.ted.com/talks/rosie_king_how_autism_freed_me_to_be_myself?language=nl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Temple</a:t>
            </a:r>
            <a:r>
              <a:rPr lang="nl-NL" dirty="0"/>
              <a:t> </a:t>
            </a:r>
            <a:r>
              <a:rPr lang="nl-NL" dirty="0" err="1"/>
              <a:t>Grandin</a:t>
            </a:r>
            <a:r>
              <a:rPr lang="nl-NL" dirty="0"/>
              <a:t> TED: </a:t>
            </a:r>
            <a:r>
              <a:rPr lang="nl-NL" dirty="0">
                <a:hlinkClick r:id="rId5"/>
              </a:rPr>
              <a:t>https://www.ted.com/talks/temple_grandin_the_world_needs_all_kinds_of_minds?language=nl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110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34A8B-EE63-461F-92B3-D5DDB63E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5386D1"/>
                </a:solidFill>
              </a:rPr>
              <a:t>Tips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0713F-00AF-412F-8BD5-22FD5299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/>
          <a:lstStyle/>
          <a:p>
            <a:r>
              <a:rPr lang="en-US" dirty="0" err="1"/>
              <a:t>Basiscursus</a:t>
            </a:r>
            <a:r>
              <a:rPr lang="en-US" dirty="0"/>
              <a:t> (</a:t>
            </a:r>
            <a:r>
              <a:rPr lang="en-US" dirty="0" err="1"/>
              <a:t>wel</a:t>
            </a:r>
            <a:r>
              <a:rPr lang="en-US" dirty="0"/>
              <a:t> met name over </a:t>
            </a:r>
            <a:r>
              <a:rPr lang="en-US" dirty="0" err="1"/>
              <a:t>volwassenen</a:t>
            </a:r>
            <a:r>
              <a:rPr lang="en-US" dirty="0"/>
              <a:t>)</a:t>
            </a:r>
          </a:p>
          <a:p>
            <a:r>
              <a:rPr lang="en-US" dirty="0"/>
              <a:t>Workshop </a:t>
            </a:r>
            <a:r>
              <a:rPr lang="en-US" dirty="0" err="1"/>
              <a:t>diagnostiek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volwassenen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ASS</a:t>
            </a:r>
          </a:p>
          <a:p>
            <a:r>
              <a:rPr lang="en-US" dirty="0" err="1"/>
              <a:t>Meedraaien</a:t>
            </a:r>
            <a:r>
              <a:rPr lang="en-US" dirty="0"/>
              <a:t> </a:t>
            </a:r>
            <a:r>
              <a:rPr lang="en-US" dirty="0" err="1"/>
              <a:t>groepsaanbod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0BD1D5-7138-4B52-A94C-E96058A0C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35324"/>
            <a:ext cx="4572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06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4FAEF-0382-417D-A27A-01FBBE0C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Komende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bijeenkomsten</a:t>
            </a:r>
            <a:r>
              <a:rPr lang="en-US" b="1" dirty="0">
                <a:solidFill>
                  <a:srgbClr val="0070C0"/>
                </a:solidFill>
              </a:rPr>
              <a:t> 2020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7E6F02-E0DD-4058-897C-F5FA0233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67" y="1717104"/>
            <a:ext cx="7886700" cy="4351338"/>
          </a:xfrm>
        </p:spPr>
        <p:txBody>
          <a:bodyPr/>
          <a:lstStyle/>
          <a:p>
            <a:pPr lvl="0" algn="ctr"/>
            <a:r>
              <a:rPr lang="nl-NL" sz="3200" dirty="0"/>
              <a:t>Maandag 20 april 16-17 uur in Hoorn: </a:t>
            </a:r>
            <a:r>
              <a:rPr lang="nl-NL" sz="3200" b="1" dirty="0"/>
              <a:t>Hulpmiddelen bij behandeling </a:t>
            </a:r>
          </a:p>
          <a:p>
            <a:pPr lvl="0"/>
            <a:endParaRPr lang="nl-NL" sz="3200" dirty="0"/>
          </a:p>
          <a:p>
            <a:pPr lvl="0" algn="ctr"/>
            <a:r>
              <a:rPr lang="nl-NL" sz="3200" dirty="0"/>
              <a:t>Donderdag 25 juni 16-17 uur in Schagen: </a:t>
            </a:r>
            <a:r>
              <a:rPr lang="nl-NL" sz="3200" b="1" dirty="0"/>
              <a:t>Seksualiteit en ASS</a:t>
            </a:r>
          </a:p>
          <a:p>
            <a:pPr lvl="0"/>
            <a:endParaRPr lang="nl-NL" sz="3200" dirty="0"/>
          </a:p>
          <a:p>
            <a:pPr lvl="0"/>
            <a:r>
              <a:rPr lang="nl-NL" sz="3200" dirty="0"/>
              <a:t>Maandag 14 september 16-17 uur in HHW</a:t>
            </a:r>
          </a:p>
          <a:p>
            <a:pPr lvl="0"/>
            <a:r>
              <a:rPr lang="nl-NL" sz="3200" dirty="0"/>
              <a:t>Dinsdag 24 november 16-17 uur in Hoorn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938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FE6BED-8D82-4D09-97D5-430C84A8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5386D1"/>
                </a:solidFill>
              </a:rPr>
              <a:t>Filmpje</a:t>
            </a:r>
            <a:r>
              <a:rPr lang="en-US" b="1" dirty="0">
                <a:solidFill>
                  <a:srgbClr val="5386D1"/>
                </a:solidFill>
              </a:rPr>
              <a:t> 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6DCF071-7232-46C1-9846-94D91545F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b="1" dirty="0"/>
              <a:t>10 dingen die je beter niet kunt zeggen </a:t>
            </a:r>
          </a:p>
          <a:p>
            <a:pPr marL="0" indent="0">
              <a:buNone/>
            </a:pPr>
            <a:r>
              <a:rPr lang="nl-NL" b="1" dirty="0"/>
              <a:t>		</a:t>
            </a:r>
            <a:r>
              <a:rPr lang="nl-NL" sz="1600" u="sng" dirty="0">
                <a:hlinkClick r:id="rId2"/>
              </a:rPr>
              <a:t>https://www.youtube.com/watch?v=XkaC64P0JHA</a:t>
            </a:r>
            <a:r>
              <a:rPr lang="nl-NL" sz="1600" dirty="0"/>
              <a:t> (tot 4:00) 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						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								van vlogger </a:t>
            </a:r>
          </a:p>
          <a:p>
            <a:pPr marL="0" indent="0">
              <a:buNone/>
            </a:pPr>
            <a:r>
              <a:rPr lang="nl-NL" b="1" dirty="0"/>
              <a:t>							‘Een beetje bijzonder’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6F7562-CCB7-43D8-981F-1B021624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44908"/>
            <a:ext cx="239971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A6B7805-56A7-4BD4-B5AE-9D2FB1B0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5386D1"/>
                </a:solidFill>
              </a:rPr>
              <a:t>DSM Criteria ASS</a:t>
            </a:r>
            <a:endParaRPr lang="nl-NL" b="1" dirty="0">
              <a:solidFill>
                <a:srgbClr val="5386D1"/>
              </a:solidFill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1BE405C-A80D-4B6D-A9DA-7B2B1495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4" y="1340768"/>
            <a:ext cx="8119814" cy="483619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400" dirty="0"/>
              <a:t>Te classificeren wanneer je:</a:t>
            </a:r>
          </a:p>
          <a:p>
            <a:pPr marL="0" indent="0">
              <a:buNone/>
              <a:defRPr/>
            </a:pPr>
            <a:r>
              <a:rPr lang="nl-NL" sz="2400" dirty="0"/>
              <a:t>1.  Beperkingen in sociale communicatie en interactie hebt </a:t>
            </a:r>
          </a:p>
          <a:p>
            <a:pPr marL="685800" lvl="2" indent="0">
              <a:buNone/>
              <a:defRPr/>
            </a:pPr>
            <a:r>
              <a:rPr lang="nl-NL" sz="1600" dirty="0"/>
              <a:t>(alle 3)</a:t>
            </a:r>
          </a:p>
          <a:p>
            <a:pPr marL="640080" lvl="1">
              <a:buFont typeface="Courier New" panose="02070309020205020404" pitchFamily="49" charset="0"/>
              <a:buChar char="o"/>
              <a:defRPr/>
            </a:pPr>
            <a:r>
              <a:rPr lang="nl-NL" sz="2200" dirty="0"/>
              <a:t>Tekorten in sociaal-emotionele wederkerigheid</a:t>
            </a:r>
          </a:p>
          <a:p>
            <a:pPr marL="640080" lvl="1">
              <a:buFont typeface="Courier New" panose="02070309020205020404" pitchFamily="49" charset="0"/>
              <a:buChar char="o"/>
              <a:defRPr/>
            </a:pPr>
            <a:r>
              <a:rPr lang="nl-NL" sz="2200" dirty="0"/>
              <a:t>Tekorten in non-verbale communicatie</a:t>
            </a:r>
          </a:p>
          <a:p>
            <a:pPr marL="640080" lvl="1">
              <a:buFont typeface="Courier New" panose="02070309020205020404" pitchFamily="49" charset="0"/>
              <a:buChar char="o"/>
              <a:defRPr/>
            </a:pPr>
            <a:r>
              <a:rPr lang="nl-NL" sz="2200" dirty="0"/>
              <a:t>Tekorten in aangaan, onderhouden en begrijpen van relaties</a:t>
            </a:r>
          </a:p>
          <a:p>
            <a:pPr marL="0" indent="0">
              <a:buNone/>
              <a:defRPr/>
            </a:pPr>
            <a:r>
              <a:rPr lang="nl-NL" sz="2400" dirty="0"/>
              <a:t>2.  Repetitief gedrag en specifieke interesses hebt</a:t>
            </a:r>
          </a:p>
          <a:p>
            <a:pPr marL="685800" lvl="2" indent="0">
              <a:buNone/>
              <a:defRPr/>
            </a:pPr>
            <a:r>
              <a:rPr lang="nl-NL" sz="1600" dirty="0"/>
              <a:t>(tenminste 2 symptomen)</a:t>
            </a:r>
          </a:p>
          <a:p>
            <a:pPr marL="640080" lvl="1">
              <a:buFont typeface="Courier New" panose="02070309020205020404" pitchFamily="49" charset="0"/>
              <a:buChar char="o"/>
              <a:defRPr/>
            </a:pPr>
            <a:r>
              <a:rPr lang="nl-NL" sz="2200" dirty="0"/>
              <a:t>Herhalend gedrag</a:t>
            </a:r>
          </a:p>
          <a:p>
            <a:pPr marL="640080" lvl="1">
              <a:buFont typeface="Courier New" panose="02070309020205020404" pitchFamily="49" charset="0"/>
              <a:buChar char="o"/>
              <a:defRPr/>
            </a:pPr>
            <a:r>
              <a:rPr lang="nl-NL" sz="2200" dirty="0"/>
              <a:t>Overmatig en star vasthouden aan routines</a:t>
            </a:r>
          </a:p>
          <a:p>
            <a:pPr marL="640080" lvl="1">
              <a:buFont typeface="Courier New" panose="02070309020205020404" pitchFamily="49" charset="0"/>
              <a:buChar char="o"/>
              <a:defRPr/>
            </a:pPr>
            <a:r>
              <a:rPr lang="nl-NL" sz="2200" dirty="0"/>
              <a:t>Zeer beperkte en gefixeerde belangstellingen</a:t>
            </a:r>
          </a:p>
          <a:p>
            <a:pPr marL="640080" lvl="1">
              <a:buFont typeface="Courier New" panose="02070309020205020404" pitchFamily="49" charset="0"/>
              <a:buChar char="o"/>
              <a:defRPr/>
            </a:pPr>
            <a:r>
              <a:rPr lang="nl-NL" sz="2200" dirty="0"/>
              <a:t>Over- of onder gevoeligheid voor zintuigelijke waarnemingen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072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26" y="-68473"/>
            <a:ext cx="9153427" cy="6916080"/>
          </a:xfrm>
        </p:spPr>
      </p:pic>
    </p:spTree>
    <p:extLst>
      <p:ext uri="{BB962C8B-B14F-4D97-AF65-F5344CB8AC3E}">
        <p14:creationId xmlns:p14="http://schemas.microsoft.com/office/powerpoint/2010/main" val="182515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5386D1"/>
                </a:solidFill>
              </a:rPr>
              <a:t>Meisjes met ASS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Vaker</a:t>
            </a:r>
            <a:r>
              <a:rPr lang="en-US" dirty="0"/>
              <a:t> later de </a:t>
            </a:r>
            <a:r>
              <a:rPr lang="en-US" dirty="0" err="1"/>
              <a:t>classificatie</a:t>
            </a:r>
            <a:endParaRPr lang="en-US" dirty="0"/>
          </a:p>
          <a:p>
            <a:r>
              <a:rPr lang="en-US" dirty="0"/>
              <a:t>Maar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ouders</a:t>
            </a:r>
            <a:endParaRPr lang="nl-NL" dirty="0"/>
          </a:p>
          <a:p>
            <a:r>
              <a:rPr lang="nl-NL" dirty="0"/>
              <a:t>Invloed culturele normen: socialisatie</a:t>
            </a:r>
          </a:p>
          <a:p>
            <a:r>
              <a:rPr lang="nl-NL" dirty="0"/>
              <a:t>Meer doen alsof spel</a:t>
            </a:r>
          </a:p>
          <a:p>
            <a:r>
              <a:rPr lang="nl-NL" dirty="0"/>
              <a:t>Meer sociale interesse</a:t>
            </a:r>
          </a:p>
          <a:p>
            <a:r>
              <a:rPr lang="nl-NL" dirty="0"/>
              <a:t>Proberen te kopiëren, maar aanpassen lukt nooit 100%</a:t>
            </a:r>
          </a:p>
          <a:p>
            <a:r>
              <a:rPr lang="nl-NL" dirty="0"/>
              <a:t>Veel schaamte en terugtrekken</a:t>
            </a:r>
          </a:p>
          <a:p>
            <a:r>
              <a:rPr lang="nl-NL" dirty="0"/>
              <a:t>Trauma’s door pesten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394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764704"/>
            <a:ext cx="8003232" cy="5544616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Ouders:</a:t>
            </a:r>
          </a:p>
          <a:p>
            <a:pPr marL="109728" indent="0">
              <a:buNone/>
            </a:pPr>
            <a:r>
              <a:rPr lang="nl-NL" sz="2000" dirty="0"/>
              <a:t>Evenveel problemen bij dochters met ASS als zoons met ASS</a:t>
            </a:r>
          </a:p>
          <a:p>
            <a:pPr marL="109728" indent="0">
              <a:buNone/>
            </a:pPr>
            <a:r>
              <a:rPr lang="nl-NL" sz="2000" dirty="0"/>
              <a:t>    - gelabeld als claimend of timide</a:t>
            </a:r>
          </a:p>
          <a:p>
            <a:pPr marL="109728" indent="0">
              <a:buNone/>
            </a:pPr>
            <a:endParaRPr lang="nl-NL" sz="2000" b="1" dirty="0"/>
          </a:p>
          <a:p>
            <a:r>
              <a:rPr lang="nl-NL" b="1" dirty="0"/>
              <a:t>Leerkrachten:</a:t>
            </a:r>
          </a:p>
          <a:p>
            <a:pPr marL="109728" indent="0">
              <a:buNone/>
            </a:pPr>
            <a:r>
              <a:rPr lang="nl-NL" sz="2000" dirty="0"/>
              <a:t>Zien minder problemen bij meisjes met ASS dan bij jongens</a:t>
            </a:r>
          </a:p>
          <a:p>
            <a:pPr marL="109728" indent="0">
              <a:buNone/>
            </a:pPr>
            <a:r>
              <a:rPr lang="nl-NL" sz="2000" dirty="0"/>
              <a:t>    - Schijnvriendschap, ‘hoppen van groep naar groep’ </a:t>
            </a:r>
          </a:p>
          <a:p>
            <a:pPr marL="109728" indent="0">
              <a:buNone/>
            </a:pPr>
            <a:r>
              <a:rPr lang="nl-NL" sz="2000" dirty="0"/>
              <a:t>    - Initiatief diagnostiek meestal vanuit school</a:t>
            </a:r>
          </a:p>
          <a:p>
            <a:pPr marL="109728" indent="0">
              <a:buNone/>
            </a:pPr>
            <a:r>
              <a:rPr lang="nl-NL" sz="2000" dirty="0"/>
              <a:t>    - Dus: meisjes minder vaak onderzocht op ASS</a:t>
            </a:r>
          </a:p>
          <a:p>
            <a:pPr marL="109728" indent="0">
              <a:buNone/>
            </a:pPr>
            <a:endParaRPr lang="nl-NL" sz="2000" dirty="0"/>
          </a:p>
          <a:p>
            <a:r>
              <a:rPr lang="nl-NL" b="1" dirty="0"/>
              <a:t>Hulpverleners:</a:t>
            </a:r>
          </a:p>
          <a:p>
            <a:pPr marL="109728" indent="0">
              <a:buNone/>
            </a:pPr>
            <a:r>
              <a:rPr lang="nl-NL" sz="2000" dirty="0"/>
              <a:t>Zelfde ernst wordt minder zwaar beoordeeld bij meisjes</a:t>
            </a:r>
          </a:p>
          <a:p>
            <a:pPr marL="109728" indent="0">
              <a:buNone/>
            </a:pPr>
            <a:endParaRPr lang="nl-NL" sz="2000" dirty="0"/>
          </a:p>
          <a:p>
            <a:r>
              <a:rPr lang="nl-NL" b="1" dirty="0"/>
              <a:t>Leeftijdsgenoten:</a:t>
            </a:r>
          </a:p>
          <a:p>
            <a:pPr marL="109728" indent="0">
              <a:buNone/>
            </a:pPr>
            <a:r>
              <a:rPr lang="nl-NL" sz="2000" dirty="0"/>
              <a:t>- Lijken het echter sneller te merken</a:t>
            </a:r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sz="2000" dirty="0"/>
          </a:p>
          <a:p>
            <a:pPr marL="109728" indent="0">
              <a:buNone/>
            </a:pPr>
            <a:endParaRPr lang="nl-NL" sz="2000" b="1" dirty="0"/>
          </a:p>
          <a:p>
            <a:pPr marL="109728" indent="0">
              <a:buNone/>
            </a:pPr>
            <a:endParaRPr lang="nl-NL" sz="2000" b="1" dirty="0"/>
          </a:p>
          <a:p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10458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nl-NL" b="1" dirty="0">
              <a:solidFill>
                <a:srgbClr val="5386D1"/>
              </a:solidFill>
            </a:endParaRPr>
          </a:p>
        </p:txBody>
      </p:sp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88FA17F-2948-4C3F-B32F-30F716079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783933"/>
            <a:ext cx="7018100" cy="7641933"/>
          </a:xfrm>
        </p:spPr>
      </p:pic>
    </p:spTree>
    <p:extLst>
      <p:ext uri="{BB962C8B-B14F-4D97-AF65-F5344CB8AC3E}">
        <p14:creationId xmlns:p14="http://schemas.microsoft.com/office/powerpoint/2010/main" val="28834948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2030</Words>
  <Application>Microsoft Office PowerPoint</Application>
  <PresentationFormat>Diavoorstelling (4:3)</PresentationFormat>
  <Paragraphs>483</Paragraphs>
  <Slides>48</Slides>
  <Notes>35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Kantoorthema</vt:lpstr>
      <vt:lpstr>PowerPoint-presentatie</vt:lpstr>
      <vt:lpstr>Thema’s</vt:lpstr>
      <vt:lpstr>Vrouwen aan het woord</vt:lpstr>
      <vt:lpstr>Prevalentie </vt:lpstr>
      <vt:lpstr>DSM Criteria ASS</vt:lpstr>
      <vt:lpstr>PowerPoint-presentatie</vt:lpstr>
      <vt:lpstr>Meisjes met ASS</vt:lpstr>
      <vt:lpstr>PowerPoint-presentatie</vt:lpstr>
      <vt:lpstr>PowerPoint-presentatie</vt:lpstr>
      <vt:lpstr>Quiz!</vt:lpstr>
      <vt:lpstr>PowerPoint-presentatie</vt:lpstr>
      <vt:lpstr>Filmpje</vt:lpstr>
      <vt:lpstr>         Puberteit </vt:lpstr>
      <vt:lpstr>Vrouwen aan het woord</vt:lpstr>
      <vt:lpstr>Pauze</vt:lpstr>
      <vt:lpstr>Vrouwen met ASS</vt:lpstr>
      <vt:lpstr>Wat roept het op?</vt:lpstr>
      <vt:lpstr>Vrouwen met ASS</vt:lpstr>
      <vt:lpstr>ASS : NT</vt:lpstr>
      <vt:lpstr>Crit 2.3 bij vrouwen</vt:lpstr>
      <vt:lpstr>Vrouwen aan het woord</vt:lpstr>
      <vt:lpstr>Co-morbiditeit bij meisjes en vrouwen</vt:lpstr>
      <vt:lpstr>PowerPoint-presentatie</vt:lpstr>
      <vt:lpstr>Differentiaal Diagnostiek</vt:lpstr>
      <vt:lpstr>Quiz!</vt:lpstr>
      <vt:lpstr>Differentiaal Diagnostiek</vt:lpstr>
      <vt:lpstr>BPS                       ASS</vt:lpstr>
      <vt:lpstr>Onderscheid</vt:lpstr>
      <vt:lpstr>Vrouwen aan het woord</vt:lpstr>
      <vt:lpstr>Pauze</vt:lpstr>
      <vt:lpstr>Camoufleren</vt:lpstr>
      <vt:lpstr>Camoufleren</vt:lpstr>
      <vt:lpstr>Balans </vt:lpstr>
      <vt:lpstr>Vrouwen aan het woord</vt:lpstr>
      <vt:lpstr>Aanbod meisjes GGZ NHN</vt:lpstr>
      <vt:lpstr>Internetmodules meisjes </vt:lpstr>
      <vt:lpstr>Aanbod meisjes buiten GGZ</vt:lpstr>
      <vt:lpstr>Aanbod vrouwen GGZ NHN</vt:lpstr>
      <vt:lpstr>Aanbod vrouwen GGZ NHN</vt:lpstr>
      <vt:lpstr>Internetmodules vrouwen</vt:lpstr>
      <vt:lpstr>Medicatie bij ASS</vt:lpstr>
      <vt:lpstr>Aanbod vrouwen buiten GGZ</vt:lpstr>
      <vt:lpstr>Vrouwen aan het woord</vt:lpstr>
      <vt:lpstr>Leestips</vt:lpstr>
      <vt:lpstr>Internet sites</vt:lpstr>
      <vt:lpstr>Tips</vt:lpstr>
      <vt:lpstr>Komende bijeenkomsten 2020</vt:lpstr>
      <vt:lpstr>Filmpje </vt:lpstr>
    </vt:vector>
  </TitlesOfParts>
  <Company>GGZ-NHN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Vrouwen met autisme</dc:title>
  <dc:creator>Bellinga, Mieke</dc:creator>
  <cp:lastModifiedBy>Snip, Lisa</cp:lastModifiedBy>
  <cp:revision>441</cp:revision>
  <cp:lastPrinted>2015-06-16T07:26:29Z</cp:lastPrinted>
  <dcterms:created xsi:type="dcterms:W3CDTF">2015-06-11T08:14:48Z</dcterms:created>
  <dcterms:modified xsi:type="dcterms:W3CDTF">2020-02-06T07:44:13Z</dcterms:modified>
</cp:coreProperties>
</file>