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ssistant" pitchFamily="2" charset="-79"/>
      <p:regular r:id="rId13"/>
      <p:bold r:id="rId14"/>
    </p:embeddedFont>
    <p:embeddedFont>
      <p:font typeface="Assistant Bold" pitchFamily="2" charset="-79"/>
      <p:regular r:id="rId15"/>
      <p:bold r:id="rId16"/>
    </p:embeddedFont>
    <p:embeddedFont>
      <p:font typeface="Assistant Semi-Bold" panose="020B0604020202020204" charset="-79"/>
      <p:regular r:id="rId17"/>
    </p:embeddedFont>
    <p:embeddedFont>
      <p:font typeface="Martel" panose="020B0604020202020204" charset="0"/>
      <p:regular r:id="rId18"/>
    </p:embeddedFont>
    <p:embeddedFont>
      <p:font typeface="Martel Bold" panose="020B0604020202020204" charset="0"/>
      <p:regular r:id="rId19"/>
    </p:embeddedFont>
    <p:embeddedFont>
      <p:font typeface="Martel Heavy"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9CBC6-7A80-4684-912F-30FA425126E6}" v="2" dt="2023-12-24T04:21:50.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1D8BD707-D9CF-40AE-B4C6-C98DA3205C09}" type="datetimeFigureOut">
              <a:rPr lang="en-US" smtClean="0"/>
              <a:pPr/>
              <a:t>12/23/2023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1D8BD707-D9CF-40AE-B4C6-C98DA3205C09}" type="datetimeFigureOut">
              <a:rPr lang="en-US" smtClean="0"/>
              <a:pPr/>
              <a:t>12/23/2023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F"/>
        </a:solidFill>
        <a:effectLst/>
      </p:bgPr>
    </p:bg>
    <p:spTree>
      <p:nvGrpSpPr>
        <p:cNvPr id="1" name=""/>
        <p:cNvGrpSpPr/>
        <p:nvPr/>
      </p:nvGrpSpPr>
      <p:grpSpPr>
        <a:xfrm>
          <a:off x="0" y="0"/>
          <a:ext cx="0" cy="0"/>
          <a:chOff x="0" y="0"/>
          <a:chExt cx="0" cy="0"/>
        </a:xfrm>
      </p:grpSpPr>
      <p:grpSp>
        <p:nvGrpSpPr>
          <p:cNvPr id="2" name="Group 2"/>
          <p:cNvGrpSpPr/>
          <p:nvPr/>
        </p:nvGrpSpPr>
        <p:grpSpPr>
          <a:xfrm rot="854617">
            <a:off x="11399959" y="-1854004"/>
            <a:ext cx="6160047" cy="13691357"/>
            <a:chOff x="0" y="0"/>
            <a:chExt cx="1622399" cy="3605954"/>
          </a:xfrm>
        </p:grpSpPr>
        <p:sp>
          <p:nvSpPr>
            <p:cNvPr id="3" name="Freeform 3"/>
            <p:cNvSpPr/>
            <p:nvPr/>
          </p:nvSpPr>
          <p:spPr>
            <a:xfrm>
              <a:off x="0" y="0"/>
              <a:ext cx="1622399" cy="3605954"/>
            </a:xfrm>
            <a:custGeom>
              <a:avLst/>
              <a:gdLst/>
              <a:ahLst/>
              <a:cxnLst/>
              <a:rect l="l" t="t" r="r" b="b"/>
              <a:pathLst>
                <a:path w="1622399" h="3605954">
                  <a:moveTo>
                    <a:pt x="0" y="0"/>
                  </a:moveTo>
                  <a:lnTo>
                    <a:pt x="1622399" y="0"/>
                  </a:lnTo>
                  <a:lnTo>
                    <a:pt x="1622399" y="3605954"/>
                  </a:lnTo>
                  <a:lnTo>
                    <a:pt x="0" y="3605954"/>
                  </a:lnTo>
                  <a:close/>
                </a:path>
              </a:pathLst>
            </a:custGeom>
            <a:solidFill>
              <a:srgbClr val="FFFFFF"/>
            </a:solidFill>
          </p:spPr>
        </p:sp>
        <p:sp>
          <p:nvSpPr>
            <p:cNvPr id="4" name="TextBox 4"/>
            <p:cNvSpPr txBox="1"/>
            <p:nvPr/>
          </p:nvSpPr>
          <p:spPr>
            <a:xfrm>
              <a:off x="0" y="-38100"/>
              <a:ext cx="1622399" cy="3644054"/>
            </a:xfrm>
            <a:prstGeom prst="rect">
              <a:avLst/>
            </a:prstGeom>
          </p:spPr>
          <p:txBody>
            <a:bodyPr lIns="50800" tIns="50800" rIns="50800" bIns="50800" numCol="1" rtlCol="0" anchor="ctr"/>
            <a:lstStyle/>
            <a:p>
              <a:pPr algn="ctr">
                <a:lnSpc>
                  <a:spcPts val="2659"/>
                </a:lnSpc>
                <a:spcBef>
                  <a:spcPct val="0"/>
                </a:spcBef>
              </a:pPr>
              <a:endParaRPr/>
            </a:p>
          </p:txBody>
        </p:sp>
      </p:grpSp>
      <p:sp>
        <p:nvSpPr>
          <p:cNvPr id="5" name="Freeform 5"/>
          <p:cNvSpPr/>
          <p:nvPr/>
        </p:nvSpPr>
        <p:spPr>
          <a:xfrm>
            <a:off x="17637160" y="5181600"/>
            <a:ext cx="272980" cy="272980"/>
          </a:xfrm>
          <a:custGeom>
            <a:avLst/>
            <a:gdLst/>
            <a:ahLst/>
            <a:cxnLst/>
            <a:rect l="l" t="t" r="r" b="b"/>
            <a:pathLst>
              <a:path w="272980" h="272980">
                <a:moveTo>
                  <a:pt x="0" y="0"/>
                </a:moveTo>
                <a:lnTo>
                  <a:pt x="272980" y="0"/>
                </a:lnTo>
                <a:lnTo>
                  <a:pt x="272980" y="272980"/>
                </a:lnTo>
                <a:lnTo>
                  <a:pt x="0" y="272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AutoShape 6"/>
          <p:cNvSpPr/>
          <p:nvPr/>
        </p:nvSpPr>
        <p:spPr>
          <a:xfrm rot="3487">
            <a:off x="1028717" y="7539329"/>
            <a:ext cx="9389421" cy="0"/>
          </a:xfrm>
          <a:prstGeom prst="line">
            <a:avLst/>
          </a:prstGeom>
          <a:ln w="38100" cap="flat">
            <a:solidFill>
              <a:srgbClr val="243E4D"/>
            </a:solidFill>
            <a:prstDash val="solid"/>
            <a:headEnd type="none" w="sm" len="sm"/>
            <a:tailEnd type="none" w="sm" len="sm"/>
          </a:ln>
        </p:spPr>
      </p:sp>
      <p:sp>
        <p:nvSpPr>
          <p:cNvPr id="7" name="Freeform 7"/>
          <p:cNvSpPr/>
          <p:nvPr/>
        </p:nvSpPr>
        <p:spPr>
          <a:xfrm>
            <a:off x="2522411" y="2956067"/>
            <a:ext cx="6222760" cy="4114800"/>
          </a:xfrm>
          <a:custGeom>
            <a:avLst/>
            <a:gdLst/>
            <a:ahLst/>
            <a:cxnLst/>
            <a:rect l="l" t="t" r="r" b="b"/>
            <a:pathLst>
              <a:path w="6222760" h="4114800">
                <a:moveTo>
                  <a:pt x="0" y="0"/>
                </a:moveTo>
                <a:lnTo>
                  <a:pt x="6222760" y="0"/>
                </a:lnTo>
                <a:lnTo>
                  <a:pt x="62227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2219303" y="1712665"/>
            <a:ext cx="5690837" cy="2769140"/>
          </a:xfrm>
          <a:prstGeom prst="rect">
            <a:avLst/>
          </a:prstGeom>
        </p:spPr>
        <p:txBody>
          <a:bodyPr lIns="0" tIns="0" rIns="0" bIns="0" numCol="1" rtlCol="0" anchor="t">
            <a:spAutoFit/>
          </a:bodyPr>
          <a:lstStyle/>
          <a:p>
            <a:pPr>
              <a:lnSpc>
                <a:spcPts val="11047"/>
              </a:lnSpc>
            </a:pPr>
            <a:r>
              <a:rPr lang="en-US" sz="8563">
                <a:solidFill>
                  <a:srgbClr val="243E4D"/>
                </a:solidFill>
                <a:latin typeface="Martel Bold"/>
              </a:rPr>
              <a:t>Tiny Housing</a:t>
            </a:r>
          </a:p>
        </p:txBody>
      </p:sp>
      <p:sp>
        <p:nvSpPr>
          <p:cNvPr id="9" name="TextBox 9"/>
          <p:cNvSpPr txBox="1"/>
          <p:nvPr/>
        </p:nvSpPr>
        <p:spPr>
          <a:xfrm>
            <a:off x="11850593" y="5741281"/>
            <a:ext cx="4737515" cy="1180453"/>
          </a:xfrm>
          <a:prstGeom prst="rect">
            <a:avLst/>
          </a:prstGeom>
        </p:spPr>
        <p:txBody>
          <a:bodyPr lIns="0" tIns="0" rIns="0" bIns="0" numCol="1" rtlCol="0" anchor="t">
            <a:spAutoFit/>
          </a:bodyPr>
          <a:lstStyle/>
          <a:p>
            <a:pPr>
              <a:lnSpc>
                <a:spcPts val="4760"/>
              </a:lnSpc>
            </a:pPr>
            <a:r>
              <a:rPr lang="en-US" sz="3400">
                <a:solidFill>
                  <a:srgbClr val="000000"/>
                </a:solidFill>
                <a:latin typeface="Assistant"/>
              </a:rPr>
              <a:t>Tijdelijke zorg vanuit een preventief karakter</a:t>
            </a:r>
          </a:p>
        </p:txBody>
      </p:sp>
      <p:sp>
        <p:nvSpPr>
          <p:cNvPr id="10" name="TextBox 10"/>
          <p:cNvSpPr txBox="1"/>
          <p:nvPr/>
        </p:nvSpPr>
        <p:spPr>
          <a:xfrm>
            <a:off x="11154455" y="8181022"/>
            <a:ext cx="3910266" cy="552465"/>
          </a:xfrm>
          <a:prstGeom prst="rect">
            <a:avLst/>
          </a:prstGeom>
        </p:spPr>
        <p:txBody>
          <a:bodyPr lIns="0" tIns="0" rIns="0" bIns="0" numCol="1" rtlCol="0" anchor="t">
            <a:spAutoFit/>
          </a:bodyPr>
          <a:lstStyle/>
          <a:p>
            <a:pPr>
              <a:lnSpc>
                <a:spcPts val="4501"/>
              </a:lnSpc>
            </a:pPr>
            <a:r>
              <a:rPr lang="en-US" sz="3215">
                <a:solidFill>
                  <a:srgbClr val="000000"/>
                </a:solidFill>
                <a:latin typeface="Assistant Semi-Bold"/>
              </a:rPr>
              <a:t>By Think Care Connect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7800">
            <a:off x="-3727278" y="7325331"/>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numCol="1" rtlCol="0" anchor="ctr"/>
            <a:lstStyle/>
            <a:p>
              <a:pPr algn="ctr">
                <a:lnSpc>
                  <a:spcPts val="2940"/>
                </a:lnSpc>
              </a:pPr>
              <a:endParaRPr/>
            </a:p>
          </p:txBody>
        </p:sp>
      </p:grpSp>
      <p:sp>
        <p:nvSpPr>
          <p:cNvPr id="5" name="Freeform 5"/>
          <p:cNvSpPr/>
          <p:nvPr/>
        </p:nvSpPr>
        <p:spPr>
          <a:xfrm>
            <a:off x="6252424" y="3337714"/>
            <a:ext cx="4549747" cy="4793795"/>
          </a:xfrm>
          <a:custGeom>
            <a:avLst/>
            <a:gdLst/>
            <a:ahLst/>
            <a:cxnLst/>
            <a:rect l="l" t="t" r="r" b="b"/>
            <a:pathLst>
              <a:path w="4549747" h="4793795">
                <a:moveTo>
                  <a:pt x="0" y="0"/>
                </a:moveTo>
                <a:lnTo>
                  <a:pt x="4549747" y="0"/>
                </a:lnTo>
                <a:lnTo>
                  <a:pt x="4549747" y="4793794"/>
                </a:lnTo>
                <a:lnTo>
                  <a:pt x="0" y="47937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384509" y="793929"/>
            <a:ext cx="9735830" cy="1389397"/>
          </a:xfrm>
          <a:prstGeom prst="rect">
            <a:avLst/>
          </a:prstGeom>
        </p:spPr>
        <p:txBody>
          <a:bodyPr lIns="0" tIns="0" rIns="0" bIns="0" numCol="1" rtlCol="0" anchor="t">
            <a:spAutoFit/>
          </a:bodyPr>
          <a:lstStyle/>
          <a:p>
            <a:pPr>
              <a:lnSpc>
                <a:spcPts val="11064"/>
              </a:lnSpc>
            </a:pPr>
            <a:r>
              <a:rPr lang="en-US" sz="8712">
                <a:solidFill>
                  <a:srgbClr val="010043"/>
                </a:solidFill>
                <a:latin typeface="Martel Heavy"/>
              </a:rPr>
              <a:t>Schaalbaarheid</a:t>
            </a:r>
          </a:p>
        </p:txBody>
      </p:sp>
      <p:sp>
        <p:nvSpPr>
          <p:cNvPr id="7" name="TextBox 7"/>
          <p:cNvSpPr txBox="1"/>
          <p:nvPr/>
        </p:nvSpPr>
        <p:spPr>
          <a:xfrm>
            <a:off x="11887849" y="6769285"/>
            <a:ext cx="3742134" cy="639445"/>
          </a:xfrm>
          <a:prstGeom prst="rect">
            <a:avLst/>
          </a:prstGeom>
        </p:spPr>
        <p:txBody>
          <a:bodyPr lIns="0" tIns="0" rIns="0" bIns="0" numCol="1" rtlCol="0" anchor="t">
            <a:spAutoFit/>
          </a:bodyPr>
          <a:lstStyle/>
          <a:p>
            <a:pPr>
              <a:lnSpc>
                <a:spcPts val="5180"/>
              </a:lnSpc>
            </a:pPr>
            <a:r>
              <a:rPr lang="en-US" sz="3700">
                <a:solidFill>
                  <a:srgbClr val="A66735"/>
                </a:solidFill>
                <a:latin typeface="Martel Heavy"/>
              </a:rPr>
              <a:t>Samenwerking</a:t>
            </a:r>
          </a:p>
        </p:txBody>
      </p:sp>
      <p:sp>
        <p:nvSpPr>
          <p:cNvPr id="8" name="TextBox 8"/>
          <p:cNvSpPr txBox="1"/>
          <p:nvPr/>
        </p:nvSpPr>
        <p:spPr>
          <a:xfrm>
            <a:off x="11887849" y="7342055"/>
            <a:ext cx="3169325" cy="580390"/>
          </a:xfrm>
          <a:prstGeom prst="rect">
            <a:avLst/>
          </a:prstGeom>
        </p:spPr>
        <p:txBody>
          <a:bodyPr lIns="0" tIns="0" rIns="0" bIns="0" numCol="1" rtlCol="0" anchor="t">
            <a:spAutoFit/>
          </a:bodyPr>
          <a:lstStyle/>
          <a:p>
            <a:pPr>
              <a:lnSpc>
                <a:spcPts val="4759"/>
              </a:lnSpc>
            </a:pPr>
            <a:r>
              <a:rPr lang="en-US" sz="3399">
                <a:solidFill>
                  <a:srgbClr val="010043"/>
                </a:solidFill>
                <a:latin typeface="Assistant Semi-Bold"/>
              </a:rPr>
              <a:t>Partnerschappen</a:t>
            </a:r>
          </a:p>
        </p:txBody>
      </p:sp>
      <p:sp>
        <p:nvSpPr>
          <p:cNvPr id="9" name="TextBox 9"/>
          <p:cNvSpPr txBox="1"/>
          <p:nvPr/>
        </p:nvSpPr>
        <p:spPr>
          <a:xfrm>
            <a:off x="11887849" y="8093408"/>
            <a:ext cx="4762859" cy="1467638"/>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Vanuit verschillende connecties is het gehele Think Care Connect concept snel schaalbaar, inclusief noodzakelijke zorgprofessionals. Voorbeeld: EduLife</a:t>
            </a:r>
          </a:p>
        </p:txBody>
      </p:sp>
      <p:sp>
        <p:nvSpPr>
          <p:cNvPr id="10" name="TextBox 10"/>
          <p:cNvSpPr txBox="1"/>
          <p:nvPr/>
        </p:nvSpPr>
        <p:spPr>
          <a:xfrm>
            <a:off x="11887849" y="2498216"/>
            <a:ext cx="7659793" cy="639445"/>
          </a:xfrm>
          <a:prstGeom prst="rect">
            <a:avLst/>
          </a:prstGeom>
        </p:spPr>
        <p:txBody>
          <a:bodyPr lIns="0" tIns="0" rIns="0" bIns="0" numCol="1" rtlCol="0" anchor="t">
            <a:spAutoFit/>
          </a:bodyPr>
          <a:lstStyle/>
          <a:p>
            <a:pPr>
              <a:lnSpc>
                <a:spcPts val="5180"/>
              </a:lnSpc>
            </a:pPr>
            <a:r>
              <a:rPr lang="en-US" sz="3700">
                <a:solidFill>
                  <a:srgbClr val="A66735"/>
                </a:solidFill>
                <a:latin typeface="Martel Heavy"/>
              </a:rPr>
              <a:t>Gemeente overstijgend</a:t>
            </a:r>
          </a:p>
        </p:txBody>
      </p:sp>
      <p:sp>
        <p:nvSpPr>
          <p:cNvPr id="11" name="TextBox 11"/>
          <p:cNvSpPr txBox="1"/>
          <p:nvPr/>
        </p:nvSpPr>
        <p:spPr>
          <a:xfrm>
            <a:off x="11887849" y="3070986"/>
            <a:ext cx="2958227" cy="580390"/>
          </a:xfrm>
          <a:prstGeom prst="rect">
            <a:avLst/>
          </a:prstGeom>
        </p:spPr>
        <p:txBody>
          <a:bodyPr lIns="0" tIns="0" rIns="0" bIns="0" numCol="1" rtlCol="0" anchor="t">
            <a:spAutoFit/>
          </a:bodyPr>
          <a:lstStyle/>
          <a:p>
            <a:pPr>
              <a:lnSpc>
                <a:spcPts val="4759"/>
              </a:lnSpc>
            </a:pPr>
            <a:r>
              <a:rPr lang="en-US" sz="3399">
                <a:solidFill>
                  <a:srgbClr val="010043"/>
                </a:solidFill>
                <a:latin typeface="Assistant Semi-Bold"/>
              </a:rPr>
              <a:t>Grotere dekking</a:t>
            </a:r>
          </a:p>
        </p:txBody>
      </p:sp>
      <p:sp>
        <p:nvSpPr>
          <p:cNvPr id="12" name="TextBox 12"/>
          <p:cNvSpPr txBox="1"/>
          <p:nvPr/>
        </p:nvSpPr>
        <p:spPr>
          <a:xfrm>
            <a:off x="11887849" y="3705265"/>
            <a:ext cx="4762859" cy="1467638"/>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Het concept is gemeente overstijgend, waardoor het netwerk verder uitgebreid kan worden met het desbetreffende zorgaanbod.</a:t>
            </a:r>
          </a:p>
        </p:txBody>
      </p:sp>
      <p:sp>
        <p:nvSpPr>
          <p:cNvPr id="13" name="TextBox 13"/>
          <p:cNvSpPr txBox="1"/>
          <p:nvPr/>
        </p:nvSpPr>
        <p:spPr>
          <a:xfrm>
            <a:off x="2659633" y="2498216"/>
            <a:ext cx="7659793" cy="639445"/>
          </a:xfrm>
          <a:prstGeom prst="rect">
            <a:avLst/>
          </a:prstGeom>
        </p:spPr>
        <p:txBody>
          <a:bodyPr lIns="0" tIns="0" rIns="0" bIns="0" numCol="1" rtlCol="0" anchor="t">
            <a:spAutoFit/>
          </a:bodyPr>
          <a:lstStyle/>
          <a:p>
            <a:pPr>
              <a:lnSpc>
                <a:spcPts val="5180"/>
              </a:lnSpc>
            </a:pPr>
            <a:r>
              <a:rPr lang="en-US" sz="3700">
                <a:solidFill>
                  <a:srgbClr val="A66735"/>
                </a:solidFill>
                <a:latin typeface="Martel Heavy"/>
              </a:rPr>
              <a:t>Circulair concept</a:t>
            </a:r>
          </a:p>
        </p:txBody>
      </p:sp>
      <p:sp>
        <p:nvSpPr>
          <p:cNvPr id="14" name="TextBox 14"/>
          <p:cNvSpPr txBox="1"/>
          <p:nvPr/>
        </p:nvSpPr>
        <p:spPr>
          <a:xfrm>
            <a:off x="2659633" y="3162975"/>
            <a:ext cx="3584258" cy="580390"/>
          </a:xfrm>
          <a:prstGeom prst="rect">
            <a:avLst/>
          </a:prstGeom>
        </p:spPr>
        <p:txBody>
          <a:bodyPr lIns="0" tIns="0" rIns="0" bIns="0" numCol="1" rtlCol="0" anchor="t">
            <a:spAutoFit/>
          </a:bodyPr>
          <a:lstStyle/>
          <a:p>
            <a:pPr>
              <a:lnSpc>
                <a:spcPts val="4759"/>
              </a:lnSpc>
            </a:pPr>
            <a:r>
              <a:rPr lang="en-US" sz="3399">
                <a:solidFill>
                  <a:srgbClr val="010043"/>
                </a:solidFill>
                <a:latin typeface="Assistant Semi-Bold"/>
              </a:rPr>
              <a:t>Think Care Connect</a:t>
            </a:r>
          </a:p>
        </p:txBody>
      </p:sp>
      <p:sp>
        <p:nvSpPr>
          <p:cNvPr id="15" name="TextBox 15"/>
          <p:cNvSpPr txBox="1"/>
          <p:nvPr/>
        </p:nvSpPr>
        <p:spPr>
          <a:xfrm>
            <a:off x="2659633" y="3800515"/>
            <a:ext cx="4762859" cy="1838361"/>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Mede dankzij het reeds lopende concept Think Care Connect, is het project ook in de breedte snel schaalbaar. Pijlers sluiten op elkaar aan en leiden tot synergie. Tevens is de markt sterk vragende.</a:t>
            </a:r>
          </a:p>
        </p:txBody>
      </p:sp>
      <p:sp>
        <p:nvSpPr>
          <p:cNvPr id="16" name="TextBox 16"/>
          <p:cNvSpPr txBox="1"/>
          <p:nvPr/>
        </p:nvSpPr>
        <p:spPr>
          <a:xfrm>
            <a:off x="867504" y="6769285"/>
            <a:ext cx="7659793" cy="639445"/>
          </a:xfrm>
          <a:prstGeom prst="rect">
            <a:avLst/>
          </a:prstGeom>
        </p:spPr>
        <p:txBody>
          <a:bodyPr lIns="0" tIns="0" rIns="0" bIns="0" numCol="1" rtlCol="0" anchor="t">
            <a:spAutoFit/>
          </a:bodyPr>
          <a:lstStyle/>
          <a:p>
            <a:pPr>
              <a:lnSpc>
                <a:spcPts val="5180"/>
              </a:lnSpc>
            </a:pPr>
            <a:r>
              <a:rPr lang="en-US" sz="3700">
                <a:solidFill>
                  <a:srgbClr val="A66735"/>
                </a:solidFill>
                <a:latin typeface="Martel Heavy"/>
              </a:rPr>
              <a:t>Netwerk</a:t>
            </a:r>
          </a:p>
        </p:txBody>
      </p:sp>
      <p:sp>
        <p:nvSpPr>
          <p:cNvPr id="17" name="TextBox 17"/>
          <p:cNvSpPr txBox="1"/>
          <p:nvPr/>
        </p:nvSpPr>
        <p:spPr>
          <a:xfrm>
            <a:off x="867504" y="7342055"/>
            <a:ext cx="2039064" cy="580390"/>
          </a:xfrm>
          <a:prstGeom prst="rect">
            <a:avLst/>
          </a:prstGeom>
        </p:spPr>
        <p:txBody>
          <a:bodyPr lIns="0" tIns="0" rIns="0" bIns="0" numCol="1" rtlCol="0" anchor="t">
            <a:spAutoFit/>
          </a:bodyPr>
          <a:lstStyle/>
          <a:p>
            <a:pPr>
              <a:lnSpc>
                <a:spcPts val="4759"/>
              </a:lnSpc>
            </a:pPr>
            <a:r>
              <a:rPr lang="en-US" sz="3399">
                <a:solidFill>
                  <a:srgbClr val="010043"/>
                </a:solidFill>
                <a:latin typeface="Assistant Semi-Bold"/>
              </a:rPr>
              <a:t>Connecties</a:t>
            </a:r>
          </a:p>
        </p:txBody>
      </p:sp>
      <p:sp>
        <p:nvSpPr>
          <p:cNvPr id="18" name="TextBox 18"/>
          <p:cNvSpPr txBox="1"/>
          <p:nvPr/>
        </p:nvSpPr>
        <p:spPr>
          <a:xfrm>
            <a:off x="867504" y="8093408"/>
            <a:ext cx="4762859" cy="1467638"/>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Vanuit mijn extensieve netwerk hebben reeds meerdere, ervaren zorgprofessionals hun toezegging gedaan op participatie binnen het gehele concept.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EF"/>
        </a:solidFill>
        <a:effectLst/>
      </p:bgPr>
    </p:bg>
    <p:spTree>
      <p:nvGrpSpPr>
        <p:cNvPr id="1" name=""/>
        <p:cNvGrpSpPr/>
        <p:nvPr/>
      </p:nvGrpSpPr>
      <p:grpSpPr>
        <a:xfrm>
          <a:off x="0" y="0"/>
          <a:ext cx="0" cy="0"/>
          <a:chOff x="0" y="0"/>
          <a:chExt cx="0" cy="0"/>
        </a:xfrm>
      </p:grpSpPr>
      <p:grpSp>
        <p:nvGrpSpPr>
          <p:cNvPr id="2" name="Group 2"/>
          <p:cNvGrpSpPr/>
          <p:nvPr/>
        </p:nvGrpSpPr>
        <p:grpSpPr>
          <a:xfrm rot="-690638">
            <a:off x="654494" y="-1142016"/>
            <a:ext cx="4419788" cy="12571033"/>
            <a:chOff x="0" y="0"/>
            <a:chExt cx="1164059" cy="3310889"/>
          </a:xfrm>
        </p:grpSpPr>
        <p:sp>
          <p:nvSpPr>
            <p:cNvPr id="3" name="Freeform 3"/>
            <p:cNvSpPr/>
            <p:nvPr/>
          </p:nvSpPr>
          <p:spPr>
            <a:xfrm>
              <a:off x="0" y="0"/>
              <a:ext cx="1164059" cy="3310889"/>
            </a:xfrm>
            <a:custGeom>
              <a:avLst/>
              <a:gdLst/>
              <a:ahLst/>
              <a:cxnLst/>
              <a:rect l="l" t="t" r="r" b="b"/>
              <a:pathLst>
                <a:path w="1164059" h="3310889">
                  <a:moveTo>
                    <a:pt x="0" y="0"/>
                  </a:moveTo>
                  <a:lnTo>
                    <a:pt x="1164059" y="0"/>
                  </a:lnTo>
                  <a:lnTo>
                    <a:pt x="1164059" y="3310889"/>
                  </a:lnTo>
                  <a:lnTo>
                    <a:pt x="0" y="3310889"/>
                  </a:lnTo>
                  <a:close/>
                </a:path>
              </a:pathLst>
            </a:custGeom>
            <a:solidFill>
              <a:srgbClr val="FFFFFF"/>
            </a:solidFill>
          </p:spPr>
        </p:sp>
        <p:sp>
          <p:nvSpPr>
            <p:cNvPr id="4" name="TextBox 4"/>
            <p:cNvSpPr txBox="1"/>
            <p:nvPr/>
          </p:nvSpPr>
          <p:spPr>
            <a:xfrm>
              <a:off x="0" y="-38100"/>
              <a:ext cx="1164059" cy="3348989"/>
            </a:xfrm>
            <a:prstGeom prst="rect">
              <a:avLst/>
            </a:prstGeom>
          </p:spPr>
          <p:txBody>
            <a:bodyPr lIns="50800" tIns="50800" rIns="50800" bIns="50800" numCol="1" rtlCol="0" anchor="ctr"/>
            <a:lstStyle/>
            <a:p>
              <a:pPr algn="ctr">
                <a:lnSpc>
                  <a:spcPts val="2940"/>
                </a:lnSpc>
              </a:pPr>
              <a:endParaRPr/>
            </a:p>
          </p:txBody>
        </p:sp>
      </p:grpSp>
      <p:sp>
        <p:nvSpPr>
          <p:cNvPr id="5" name="Freeform 5"/>
          <p:cNvSpPr/>
          <p:nvPr/>
        </p:nvSpPr>
        <p:spPr>
          <a:xfrm>
            <a:off x="17637160" y="4200009"/>
            <a:ext cx="272980" cy="272980"/>
          </a:xfrm>
          <a:custGeom>
            <a:avLst/>
            <a:gdLst/>
            <a:ahLst/>
            <a:cxnLst/>
            <a:rect l="l" t="t" r="r" b="b"/>
            <a:pathLst>
              <a:path w="272980" h="272980">
                <a:moveTo>
                  <a:pt x="0" y="0"/>
                </a:moveTo>
                <a:lnTo>
                  <a:pt x="272980" y="0"/>
                </a:lnTo>
                <a:lnTo>
                  <a:pt x="272980" y="272979"/>
                </a:lnTo>
                <a:lnTo>
                  <a:pt x="0" y="272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92475" y="3238040"/>
            <a:ext cx="7593140" cy="5315198"/>
          </a:xfrm>
          <a:custGeom>
            <a:avLst/>
            <a:gdLst/>
            <a:ahLst/>
            <a:cxnLst/>
            <a:rect l="l" t="t" r="r" b="b"/>
            <a:pathLst>
              <a:path w="7593140" h="5315198">
                <a:moveTo>
                  <a:pt x="0" y="0"/>
                </a:moveTo>
                <a:lnTo>
                  <a:pt x="7593140" y="0"/>
                </a:lnTo>
                <a:lnTo>
                  <a:pt x="7593140" y="5315199"/>
                </a:lnTo>
                <a:lnTo>
                  <a:pt x="0" y="5315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2393458" y="1256182"/>
            <a:ext cx="4136827" cy="1493520"/>
          </a:xfrm>
          <a:prstGeom prst="rect">
            <a:avLst/>
          </a:prstGeom>
        </p:spPr>
        <p:txBody>
          <a:bodyPr lIns="0" tIns="0" rIns="0" bIns="0" numCol="1" rtlCol="0" anchor="t">
            <a:spAutoFit/>
          </a:bodyPr>
          <a:lstStyle/>
          <a:p>
            <a:pPr algn="r">
              <a:lnSpc>
                <a:spcPts val="12180"/>
              </a:lnSpc>
            </a:pPr>
            <a:r>
              <a:rPr lang="en-US" sz="8700">
                <a:solidFill>
                  <a:srgbClr val="010043"/>
                </a:solidFill>
                <a:latin typeface="Martel Heavy"/>
              </a:rPr>
              <a:t>Vragen</a:t>
            </a:r>
          </a:p>
        </p:txBody>
      </p:sp>
      <p:sp>
        <p:nvSpPr>
          <p:cNvPr id="8" name="TextBox 8"/>
          <p:cNvSpPr txBox="1"/>
          <p:nvPr/>
        </p:nvSpPr>
        <p:spPr>
          <a:xfrm>
            <a:off x="11228729" y="4415838"/>
            <a:ext cx="5301555" cy="555023"/>
          </a:xfrm>
          <a:prstGeom prst="rect">
            <a:avLst/>
          </a:prstGeom>
        </p:spPr>
        <p:txBody>
          <a:bodyPr lIns="0" tIns="0" rIns="0" bIns="0" numCol="1" rtlCol="0" anchor="t">
            <a:spAutoFit/>
          </a:bodyPr>
          <a:lstStyle/>
          <a:p>
            <a:pPr algn="r">
              <a:lnSpc>
                <a:spcPts val="4583"/>
              </a:lnSpc>
            </a:pPr>
            <a:r>
              <a:rPr lang="en-US" sz="3273">
                <a:solidFill>
                  <a:srgbClr val="A66735"/>
                </a:solidFill>
                <a:latin typeface="Martel Bold"/>
              </a:rPr>
              <a:t>Voor meer informatie bel</a:t>
            </a:r>
          </a:p>
        </p:txBody>
      </p:sp>
      <p:sp>
        <p:nvSpPr>
          <p:cNvPr id="9" name="TextBox 9"/>
          <p:cNvSpPr txBox="1"/>
          <p:nvPr/>
        </p:nvSpPr>
        <p:spPr>
          <a:xfrm>
            <a:off x="13540327" y="5856064"/>
            <a:ext cx="2989957" cy="555023"/>
          </a:xfrm>
          <a:prstGeom prst="rect">
            <a:avLst/>
          </a:prstGeom>
        </p:spPr>
        <p:txBody>
          <a:bodyPr lIns="0" tIns="0" rIns="0" bIns="0" numCol="1" rtlCol="0" anchor="t">
            <a:spAutoFit/>
          </a:bodyPr>
          <a:lstStyle/>
          <a:p>
            <a:pPr algn="r">
              <a:lnSpc>
                <a:spcPts val="4583"/>
              </a:lnSpc>
            </a:pPr>
            <a:r>
              <a:rPr lang="en-US" sz="3273">
                <a:solidFill>
                  <a:srgbClr val="A66735"/>
                </a:solidFill>
                <a:latin typeface="Martel Bold"/>
              </a:rPr>
              <a:t>Bezoek ons op</a:t>
            </a:r>
          </a:p>
        </p:txBody>
      </p:sp>
      <p:sp>
        <p:nvSpPr>
          <p:cNvPr id="10" name="TextBox 10"/>
          <p:cNvSpPr txBox="1"/>
          <p:nvPr/>
        </p:nvSpPr>
        <p:spPr>
          <a:xfrm>
            <a:off x="15302303" y="7296814"/>
            <a:ext cx="1227981" cy="555023"/>
          </a:xfrm>
          <a:prstGeom prst="rect">
            <a:avLst/>
          </a:prstGeom>
        </p:spPr>
        <p:txBody>
          <a:bodyPr lIns="0" tIns="0" rIns="0" bIns="0" numCol="1" rtlCol="0" anchor="t">
            <a:spAutoFit/>
          </a:bodyPr>
          <a:lstStyle/>
          <a:p>
            <a:pPr algn="r">
              <a:lnSpc>
                <a:spcPts val="4583"/>
              </a:lnSpc>
            </a:pPr>
            <a:r>
              <a:rPr lang="en-US" sz="3273">
                <a:solidFill>
                  <a:srgbClr val="A66735"/>
                </a:solidFill>
                <a:latin typeface="Martel Bold"/>
              </a:rPr>
              <a:t>Email</a:t>
            </a:r>
          </a:p>
        </p:txBody>
      </p:sp>
      <p:sp>
        <p:nvSpPr>
          <p:cNvPr id="11" name="TextBox 11"/>
          <p:cNvSpPr txBox="1"/>
          <p:nvPr/>
        </p:nvSpPr>
        <p:spPr>
          <a:xfrm>
            <a:off x="14152606" y="5014546"/>
            <a:ext cx="2377678" cy="555023"/>
          </a:xfrm>
          <a:prstGeom prst="rect">
            <a:avLst/>
          </a:prstGeom>
        </p:spPr>
        <p:txBody>
          <a:bodyPr lIns="0" tIns="0" rIns="0" bIns="0" numCol="1" rtlCol="0" anchor="t">
            <a:spAutoFit/>
          </a:bodyPr>
          <a:lstStyle/>
          <a:p>
            <a:pPr algn="r">
              <a:lnSpc>
                <a:spcPts val="4583"/>
              </a:lnSpc>
            </a:pPr>
            <a:r>
              <a:rPr lang="en-US" sz="3273">
                <a:solidFill>
                  <a:srgbClr val="000000"/>
                </a:solidFill>
                <a:latin typeface="Assistant"/>
              </a:rPr>
              <a:t>0643990437</a:t>
            </a:r>
          </a:p>
        </p:txBody>
      </p:sp>
      <p:sp>
        <p:nvSpPr>
          <p:cNvPr id="12" name="TextBox 12"/>
          <p:cNvSpPr txBox="1"/>
          <p:nvPr/>
        </p:nvSpPr>
        <p:spPr>
          <a:xfrm>
            <a:off x="12098857" y="6551170"/>
            <a:ext cx="4445198" cy="555023"/>
          </a:xfrm>
          <a:prstGeom prst="rect">
            <a:avLst/>
          </a:prstGeom>
        </p:spPr>
        <p:txBody>
          <a:bodyPr lIns="0" tIns="0" rIns="0" bIns="0" numCol="1" rtlCol="0" anchor="t">
            <a:spAutoFit/>
          </a:bodyPr>
          <a:lstStyle/>
          <a:p>
            <a:pPr algn="r">
              <a:lnSpc>
                <a:spcPts val="4583"/>
              </a:lnSpc>
            </a:pPr>
            <a:r>
              <a:rPr lang="en-US" sz="3273">
                <a:solidFill>
                  <a:srgbClr val="000000"/>
                </a:solidFill>
                <a:latin typeface="Assistant"/>
              </a:rPr>
              <a:t>www.thinkcareconnect.nl</a:t>
            </a:r>
          </a:p>
        </p:txBody>
      </p:sp>
      <p:sp>
        <p:nvSpPr>
          <p:cNvPr id="13" name="TextBox 13"/>
          <p:cNvSpPr txBox="1"/>
          <p:nvPr/>
        </p:nvSpPr>
        <p:spPr>
          <a:xfrm>
            <a:off x="12053385" y="7895522"/>
            <a:ext cx="4476899" cy="555023"/>
          </a:xfrm>
          <a:prstGeom prst="rect">
            <a:avLst/>
          </a:prstGeom>
        </p:spPr>
        <p:txBody>
          <a:bodyPr lIns="0" tIns="0" rIns="0" bIns="0" numCol="1" rtlCol="0" anchor="t">
            <a:spAutoFit/>
          </a:bodyPr>
          <a:lstStyle/>
          <a:p>
            <a:pPr algn="r">
              <a:lnSpc>
                <a:spcPts val="4583"/>
              </a:lnSpc>
            </a:pPr>
            <a:r>
              <a:rPr lang="en-US" sz="3273">
                <a:solidFill>
                  <a:srgbClr val="000000"/>
                </a:solidFill>
                <a:latin typeface="Assistant"/>
              </a:rPr>
              <a:t>info@thinkcareconnect.nl</a:t>
            </a:r>
          </a:p>
        </p:txBody>
      </p:sp>
      <p:sp>
        <p:nvSpPr>
          <p:cNvPr id="14" name="AutoShape 14"/>
          <p:cNvSpPr/>
          <p:nvPr/>
        </p:nvSpPr>
        <p:spPr>
          <a:xfrm rot="3487">
            <a:off x="792492" y="8510376"/>
            <a:ext cx="9389421" cy="0"/>
          </a:xfrm>
          <a:prstGeom prst="line">
            <a:avLst/>
          </a:prstGeom>
          <a:ln w="38100" cap="flat">
            <a:solidFill>
              <a:srgbClr val="243E4D"/>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3209">
            <a:off x="-2003455" y="6597304"/>
            <a:ext cx="21881704" cy="10065584"/>
          </a:xfrm>
          <a:custGeom>
            <a:avLst/>
            <a:gdLst/>
            <a:ahLst/>
            <a:cxnLst/>
            <a:rect l="l" t="t" r="r" b="b"/>
            <a:pathLst>
              <a:path w="21881704" h="10065584">
                <a:moveTo>
                  <a:pt x="0" y="0"/>
                </a:moveTo>
                <a:lnTo>
                  <a:pt x="21881704" y="0"/>
                </a:lnTo>
                <a:lnTo>
                  <a:pt x="21881704" y="10065584"/>
                </a:lnTo>
                <a:lnTo>
                  <a:pt x="0" y="10065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5038748" y="3647133"/>
            <a:ext cx="1193268" cy="0"/>
          </a:xfrm>
          <a:prstGeom prst="line">
            <a:avLst/>
          </a:prstGeom>
          <a:ln w="19050" cap="rnd">
            <a:solidFill>
              <a:srgbClr val="010043"/>
            </a:solidFill>
            <a:prstDash val="solid"/>
            <a:headEnd type="none" w="sm" len="sm"/>
            <a:tailEnd type="none" w="sm" len="sm"/>
          </a:ln>
        </p:spPr>
      </p:sp>
      <p:sp>
        <p:nvSpPr>
          <p:cNvPr id="4" name="Freeform 4"/>
          <p:cNvSpPr/>
          <p:nvPr/>
        </p:nvSpPr>
        <p:spPr>
          <a:xfrm>
            <a:off x="151062" y="1599258"/>
            <a:ext cx="4565659" cy="4114800"/>
          </a:xfrm>
          <a:custGeom>
            <a:avLst/>
            <a:gdLst/>
            <a:ahLst/>
            <a:cxnLst/>
            <a:rect l="l" t="t" r="r" b="b"/>
            <a:pathLst>
              <a:path w="4565659" h="4114800">
                <a:moveTo>
                  <a:pt x="0" y="0"/>
                </a:moveTo>
                <a:lnTo>
                  <a:pt x="4565658" y="0"/>
                </a:lnTo>
                <a:lnTo>
                  <a:pt x="4565658" y="4114800"/>
                </a:lnTo>
                <a:lnTo>
                  <a:pt x="0" y="4114800"/>
                </a:lnTo>
                <a:lnTo>
                  <a:pt x="0" y="0"/>
                </a:lnTo>
                <a:close/>
              </a:path>
            </a:pathLst>
          </a:custGeom>
          <a:blipFill>
            <a:blip r:embed="rId4">
              <a:alphaModFix amt="55000"/>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6555866" y="1661511"/>
            <a:ext cx="11114314" cy="3658803"/>
          </a:xfrm>
          <a:prstGeom prst="rect">
            <a:avLst/>
          </a:prstGeom>
        </p:spPr>
        <p:txBody>
          <a:bodyPr lIns="0" tIns="0" rIns="0" bIns="0" numCol="1" rtlCol="0" anchor="t">
            <a:spAutoFit/>
          </a:bodyPr>
          <a:lstStyle/>
          <a:p>
            <a:pPr algn="ctr">
              <a:lnSpc>
                <a:spcPts val="7283"/>
              </a:lnSpc>
              <a:spcBef>
                <a:spcPct val="0"/>
              </a:spcBef>
            </a:pPr>
            <a:r>
              <a:rPr lang="en-US" sz="5202">
                <a:solidFill>
                  <a:srgbClr val="243E4D"/>
                </a:solidFill>
                <a:latin typeface="Assistant"/>
              </a:rPr>
              <a:t>Herstel, hoewel zelden erkend als topsport, is een bron van buitengewone toewijding en veerkracht, vergelijkbaar met elke andere vorm van topprestaties.</a:t>
            </a:r>
          </a:p>
        </p:txBody>
      </p:sp>
      <p:sp>
        <p:nvSpPr>
          <p:cNvPr id="6" name="TextBox 6"/>
          <p:cNvSpPr txBox="1"/>
          <p:nvPr/>
        </p:nvSpPr>
        <p:spPr>
          <a:xfrm>
            <a:off x="9844432" y="7094718"/>
            <a:ext cx="4884999" cy="537833"/>
          </a:xfrm>
          <a:prstGeom prst="rect">
            <a:avLst/>
          </a:prstGeom>
        </p:spPr>
        <p:txBody>
          <a:bodyPr lIns="0" tIns="0" rIns="0" bIns="0" numCol="1" rtlCol="0" anchor="t">
            <a:spAutoFit/>
          </a:bodyPr>
          <a:lstStyle/>
          <a:p>
            <a:pPr algn="ctr">
              <a:lnSpc>
                <a:spcPts val="4480"/>
              </a:lnSpc>
            </a:pPr>
            <a:r>
              <a:rPr lang="en-US" sz="3200" spc="326">
                <a:solidFill>
                  <a:srgbClr val="000000"/>
                </a:solidFill>
                <a:latin typeface="Assistant Bold"/>
              </a:rPr>
              <a:t>Barry Geugjes - 2023</a:t>
            </a:r>
          </a:p>
        </p:txBody>
      </p:sp>
      <p:sp>
        <p:nvSpPr>
          <p:cNvPr id="7" name="TextBox 7"/>
          <p:cNvSpPr txBox="1"/>
          <p:nvPr/>
        </p:nvSpPr>
        <p:spPr>
          <a:xfrm>
            <a:off x="5549283" y="9201150"/>
            <a:ext cx="7189434" cy="537833"/>
          </a:xfrm>
          <a:prstGeom prst="rect">
            <a:avLst/>
          </a:prstGeom>
        </p:spPr>
        <p:txBody>
          <a:bodyPr lIns="0" tIns="0" rIns="0" bIns="0" numCol="1" rtlCol="0" anchor="t">
            <a:spAutoFit/>
          </a:bodyPr>
          <a:lstStyle/>
          <a:p>
            <a:pPr algn="ctr">
              <a:lnSpc>
                <a:spcPts val="4480"/>
              </a:lnSpc>
            </a:pPr>
            <a:r>
              <a:rPr lang="en-US" sz="3200" spc="585">
                <a:solidFill>
                  <a:srgbClr val="A66735"/>
                </a:solidFill>
                <a:latin typeface="Assistant Bold"/>
              </a:rPr>
              <a:t>www.thinkcareconnect.nl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3209">
            <a:off x="-1908766" y="9159836"/>
            <a:ext cx="21881704" cy="10065584"/>
          </a:xfrm>
          <a:custGeom>
            <a:avLst/>
            <a:gdLst/>
            <a:ahLst/>
            <a:cxnLst/>
            <a:rect l="l" t="t" r="r" b="b"/>
            <a:pathLst>
              <a:path w="21881704" h="10065584">
                <a:moveTo>
                  <a:pt x="0" y="0"/>
                </a:moveTo>
                <a:lnTo>
                  <a:pt x="21881705" y="0"/>
                </a:lnTo>
                <a:lnTo>
                  <a:pt x="21881705" y="10065584"/>
                </a:lnTo>
                <a:lnTo>
                  <a:pt x="0" y="10065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686174" y="237072"/>
            <a:ext cx="6691824" cy="1492601"/>
          </a:xfrm>
          <a:prstGeom prst="rect">
            <a:avLst/>
          </a:prstGeom>
        </p:spPr>
        <p:txBody>
          <a:bodyPr lIns="0" tIns="0" rIns="0" bIns="0" numCol="1" rtlCol="0" anchor="t">
            <a:spAutoFit/>
          </a:bodyPr>
          <a:lstStyle/>
          <a:p>
            <a:pPr>
              <a:lnSpc>
                <a:spcPts val="12197"/>
              </a:lnSpc>
            </a:pPr>
            <a:r>
              <a:rPr lang="en-US" sz="8712">
                <a:solidFill>
                  <a:srgbClr val="243E4D"/>
                </a:solidFill>
                <a:latin typeface="Martel Heavy"/>
              </a:rPr>
              <a:t>Wie ben ik?</a:t>
            </a:r>
          </a:p>
        </p:txBody>
      </p:sp>
      <p:sp>
        <p:nvSpPr>
          <p:cNvPr id="4" name="TextBox 4"/>
          <p:cNvSpPr txBox="1"/>
          <p:nvPr/>
        </p:nvSpPr>
        <p:spPr>
          <a:xfrm>
            <a:off x="4445592" y="1699217"/>
            <a:ext cx="9783961" cy="1409159"/>
          </a:xfrm>
          <a:prstGeom prst="rect">
            <a:avLst/>
          </a:prstGeom>
        </p:spPr>
        <p:txBody>
          <a:bodyPr lIns="0" tIns="0" rIns="0" bIns="0" numCol="1" rtlCol="0" anchor="t">
            <a:spAutoFit/>
          </a:bodyPr>
          <a:lstStyle/>
          <a:p>
            <a:pPr algn="ctr">
              <a:lnSpc>
                <a:spcPts val="5705"/>
              </a:lnSpc>
            </a:pPr>
            <a:r>
              <a:rPr lang="en-US" sz="3376">
                <a:solidFill>
                  <a:srgbClr val="A66735"/>
                </a:solidFill>
                <a:latin typeface="Martel Bold"/>
              </a:rPr>
              <a:t>Barry Geugjes, eigenaar Think Care Connect </a:t>
            </a:r>
          </a:p>
          <a:p>
            <a:pPr algn="ctr">
              <a:lnSpc>
                <a:spcPts val="5705"/>
              </a:lnSpc>
            </a:pPr>
            <a:r>
              <a:rPr lang="en-US" sz="3376">
                <a:solidFill>
                  <a:srgbClr val="010043"/>
                </a:solidFill>
                <a:latin typeface="Martel"/>
              </a:rPr>
              <a:t>Verbinder &amp; innovatieve zorgstrateeg</a:t>
            </a:r>
          </a:p>
        </p:txBody>
      </p:sp>
      <p:grpSp>
        <p:nvGrpSpPr>
          <p:cNvPr id="5" name="Group 5"/>
          <p:cNvGrpSpPr>
            <a:grpSpLocks noChangeAspect="1"/>
          </p:cNvGrpSpPr>
          <p:nvPr/>
        </p:nvGrpSpPr>
        <p:grpSpPr>
          <a:xfrm>
            <a:off x="1028700" y="3249372"/>
            <a:ext cx="8820787" cy="6008928"/>
            <a:chOff x="0" y="0"/>
            <a:chExt cx="6019800" cy="4100830"/>
          </a:xfrm>
        </p:grpSpPr>
        <p:sp>
          <p:nvSpPr>
            <p:cNvPr id="6" name="Freeform 6"/>
            <p:cNvSpPr/>
            <p:nvPr/>
          </p:nvSpPr>
          <p:spPr>
            <a:xfrm>
              <a:off x="105410" y="105410"/>
              <a:ext cx="5572760" cy="3653790"/>
            </a:xfrm>
            <a:custGeom>
              <a:avLst/>
              <a:gdLst/>
              <a:ahLst/>
              <a:cxnLst/>
              <a:rect l="l" t="t" r="r" b="b"/>
              <a:pathLst>
                <a:path w="5572760" h="3653790">
                  <a:moveTo>
                    <a:pt x="5572760" y="3653790"/>
                  </a:moveTo>
                  <a:lnTo>
                    <a:pt x="0" y="3653790"/>
                  </a:lnTo>
                  <a:lnTo>
                    <a:pt x="0" y="0"/>
                  </a:lnTo>
                  <a:lnTo>
                    <a:pt x="5572760" y="0"/>
                  </a:lnTo>
                  <a:lnTo>
                    <a:pt x="5572760" y="3653790"/>
                  </a:lnTo>
                  <a:close/>
                </a:path>
              </a:pathLst>
            </a:custGeom>
            <a:blipFill>
              <a:blip r:embed="rId4"/>
              <a:stretch>
                <a:fillRect t="-3474" b="-3474"/>
              </a:stretch>
            </a:blipFill>
          </p:spPr>
        </p:sp>
        <p:sp>
          <p:nvSpPr>
            <p:cNvPr id="7" name="Freeform 7"/>
            <p:cNvSpPr/>
            <p:nvPr/>
          </p:nvSpPr>
          <p:spPr>
            <a:xfrm>
              <a:off x="0" y="0"/>
              <a:ext cx="6019800" cy="4100830"/>
            </a:xfrm>
            <a:custGeom>
              <a:avLst/>
              <a:gdLst/>
              <a:ahLst/>
              <a:cxnLst/>
              <a:rect l="l" t="t" r="r" b="b"/>
              <a:pathLst>
                <a:path w="6019800" h="4100830">
                  <a:moveTo>
                    <a:pt x="6019800" y="4100830"/>
                  </a:moveTo>
                  <a:lnTo>
                    <a:pt x="0" y="4100830"/>
                  </a:lnTo>
                  <a:lnTo>
                    <a:pt x="0" y="0"/>
                  </a:lnTo>
                  <a:lnTo>
                    <a:pt x="6019800" y="0"/>
                  </a:lnTo>
                  <a:lnTo>
                    <a:pt x="6019800" y="4100830"/>
                  </a:lnTo>
                  <a:close/>
                </a:path>
              </a:pathLst>
            </a:custGeom>
            <a:blipFill>
              <a:blip r:embed="rId5"/>
              <a:stretch>
                <a:fillRect l="-182" r="-182"/>
              </a:stretch>
            </a:blipFill>
          </p:spPr>
        </p:sp>
      </p:grpSp>
      <p:sp>
        <p:nvSpPr>
          <p:cNvPr id="8" name="TextBox 8"/>
          <p:cNvSpPr txBox="1"/>
          <p:nvPr/>
        </p:nvSpPr>
        <p:spPr>
          <a:xfrm>
            <a:off x="10348691" y="3355861"/>
            <a:ext cx="7387348" cy="5199870"/>
          </a:xfrm>
          <a:prstGeom prst="rect">
            <a:avLst/>
          </a:prstGeom>
        </p:spPr>
        <p:txBody>
          <a:bodyPr lIns="0" tIns="0" rIns="0" bIns="0" numCol="1" rtlCol="0" anchor="t">
            <a:spAutoFit/>
          </a:bodyPr>
          <a:lstStyle/>
          <a:p>
            <a:pPr algn="just">
              <a:lnSpc>
                <a:spcPts val="5962"/>
              </a:lnSpc>
            </a:pPr>
            <a:r>
              <a:rPr lang="en-US" sz="3276">
                <a:solidFill>
                  <a:srgbClr val="000000"/>
                </a:solidFill>
                <a:latin typeface="Assistant"/>
              </a:rPr>
              <a:t>Specialist verslaving &amp; psychiatrie</a:t>
            </a:r>
          </a:p>
          <a:p>
            <a:pPr algn="just">
              <a:lnSpc>
                <a:spcPts val="5962"/>
              </a:lnSpc>
            </a:pPr>
            <a:r>
              <a:rPr lang="en-US" sz="3276">
                <a:solidFill>
                  <a:srgbClr val="000000"/>
                </a:solidFill>
                <a:latin typeface="Assistant Medium"/>
              </a:rPr>
              <a:t>Post- Hbo Autisme- deskundige</a:t>
            </a:r>
          </a:p>
          <a:p>
            <a:pPr algn="just">
              <a:lnSpc>
                <a:spcPts val="5962"/>
              </a:lnSpc>
            </a:pPr>
            <a:r>
              <a:rPr lang="en-US" sz="3276">
                <a:solidFill>
                  <a:srgbClr val="000000"/>
                </a:solidFill>
                <a:latin typeface="Assistant Medium"/>
              </a:rPr>
              <a:t>Ervaringsdeskundige </a:t>
            </a:r>
          </a:p>
          <a:p>
            <a:pPr algn="just">
              <a:lnSpc>
                <a:spcPts val="5962"/>
              </a:lnSpc>
            </a:pPr>
            <a:r>
              <a:rPr lang="en-US" sz="3276">
                <a:solidFill>
                  <a:srgbClr val="000000"/>
                </a:solidFill>
                <a:latin typeface="Assistant Medium"/>
              </a:rPr>
              <a:t>Ondernemer in de zorg </a:t>
            </a:r>
          </a:p>
          <a:p>
            <a:pPr algn="just">
              <a:lnSpc>
                <a:spcPts val="5962"/>
              </a:lnSpc>
            </a:pPr>
            <a:r>
              <a:rPr lang="en-US" sz="3276">
                <a:solidFill>
                  <a:srgbClr val="000000"/>
                </a:solidFill>
                <a:latin typeface="Assistant Medium"/>
              </a:rPr>
              <a:t>Onderlegd in de specifieke actuele wet en regelgeving </a:t>
            </a:r>
          </a:p>
          <a:p>
            <a:pPr algn="just">
              <a:lnSpc>
                <a:spcPts val="5962"/>
              </a:lnSpc>
            </a:pPr>
            <a:r>
              <a:rPr lang="en-US" sz="3276">
                <a:solidFill>
                  <a:srgbClr val="000000"/>
                </a:solidFill>
                <a:latin typeface="Assistant"/>
              </a:rPr>
              <a:t>G</a:t>
            </a:r>
            <a:r>
              <a:rPr lang="en-US" sz="3276">
                <a:solidFill>
                  <a:srgbClr val="000000"/>
                </a:solidFill>
                <a:latin typeface="Assistant Medium"/>
              </a:rPr>
              <a:t>ericht op (toekomstige) preventiezorg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3209">
            <a:off x="-1915941" y="6207743"/>
            <a:ext cx="21881704" cy="10065584"/>
          </a:xfrm>
          <a:custGeom>
            <a:avLst/>
            <a:gdLst/>
            <a:ahLst/>
            <a:cxnLst/>
            <a:rect l="l" t="t" r="r" b="b"/>
            <a:pathLst>
              <a:path w="21881704" h="10065584">
                <a:moveTo>
                  <a:pt x="0" y="0"/>
                </a:moveTo>
                <a:lnTo>
                  <a:pt x="21881704" y="0"/>
                </a:lnTo>
                <a:lnTo>
                  <a:pt x="21881704" y="10065584"/>
                </a:lnTo>
                <a:lnTo>
                  <a:pt x="0" y="10065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550049" y="468572"/>
            <a:ext cx="11071027" cy="1493206"/>
          </a:xfrm>
          <a:prstGeom prst="rect">
            <a:avLst/>
          </a:prstGeom>
        </p:spPr>
        <p:txBody>
          <a:bodyPr lIns="0" tIns="0" rIns="0" bIns="0" numCol="1" rtlCol="0" anchor="t">
            <a:spAutoFit/>
          </a:bodyPr>
          <a:lstStyle/>
          <a:p>
            <a:pPr>
              <a:lnSpc>
                <a:spcPts val="12197"/>
              </a:lnSpc>
            </a:pPr>
            <a:r>
              <a:rPr lang="en-US" sz="8712">
                <a:solidFill>
                  <a:srgbClr val="243E4D"/>
                </a:solidFill>
                <a:latin typeface="Martel Bold"/>
              </a:rPr>
              <a:t>Think Care Connect</a:t>
            </a:r>
          </a:p>
        </p:txBody>
      </p:sp>
      <p:sp>
        <p:nvSpPr>
          <p:cNvPr id="4" name="TextBox 4"/>
          <p:cNvSpPr txBox="1"/>
          <p:nvPr/>
        </p:nvSpPr>
        <p:spPr>
          <a:xfrm>
            <a:off x="1550049" y="1789723"/>
            <a:ext cx="15709251" cy="731774"/>
          </a:xfrm>
          <a:prstGeom prst="rect">
            <a:avLst/>
          </a:prstGeom>
        </p:spPr>
        <p:txBody>
          <a:bodyPr lIns="0" tIns="0" rIns="0" bIns="0" numCol="1" rtlCol="0" anchor="t">
            <a:spAutoFit/>
          </a:bodyPr>
          <a:lstStyle/>
          <a:p>
            <a:pPr>
              <a:lnSpc>
                <a:spcPts val="6252"/>
              </a:lnSpc>
            </a:pPr>
            <a:r>
              <a:rPr lang="en-US" sz="3699">
                <a:solidFill>
                  <a:srgbClr val="A66735"/>
                </a:solidFill>
                <a:latin typeface="Martel Bold"/>
              </a:rPr>
              <a:t>Unieke formule gebaseerd op een 4-tal circulaire stromingen</a:t>
            </a:r>
          </a:p>
        </p:txBody>
      </p:sp>
      <p:sp>
        <p:nvSpPr>
          <p:cNvPr id="5" name="Freeform 5"/>
          <p:cNvSpPr/>
          <p:nvPr/>
        </p:nvSpPr>
        <p:spPr>
          <a:xfrm>
            <a:off x="3007133" y="5217242"/>
            <a:ext cx="540210" cy="710803"/>
          </a:xfrm>
          <a:custGeom>
            <a:avLst/>
            <a:gdLst/>
            <a:ahLst/>
            <a:cxnLst/>
            <a:rect l="l" t="t" r="r" b="b"/>
            <a:pathLst>
              <a:path w="540210" h="710803">
                <a:moveTo>
                  <a:pt x="0" y="0"/>
                </a:moveTo>
                <a:lnTo>
                  <a:pt x="540210" y="0"/>
                </a:lnTo>
                <a:lnTo>
                  <a:pt x="540210" y="710803"/>
                </a:lnTo>
                <a:lnTo>
                  <a:pt x="0" y="7108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550049" y="4933423"/>
            <a:ext cx="4284319" cy="428431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A66735"/>
              </a:solidFill>
              <a:prstDash val="solid"/>
              <a:miter/>
            </a:ln>
          </p:spPr>
        </p:sp>
        <p:sp>
          <p:nvSpPr>
            <p:cNvPr id="8" name="TextBox 8"/>
            <p:cNvSpPr txBox="1"/>
            <p:nvPr/>
          </p:nvSpPr>
          <p:spPr>
            <a:xfrm>
              <a:off x="76200" y="38100"/>
              <a:ext cx="660400" cy="698500"/>
            </a:xfrm>
            <a:prstGeom prst="rect">
              <a:avLst/>
            </a:prstGeom>
          </p:spPr>
          <p:txBody>
            <a:bodyPr lIns="50800" tIns="50800" rIns="50800" bIns="50800" numCol="1" rtlCol="0" anchor="ctr"/>
            <a:lstStyle/>
            <a:p>
              <a:pPr algn="ctr">
                <a:lnSpc>
                  <a:spcPts val="2940"/>
                </a:lnSpc>
              </a:pPr>
              <a:endParaRPr/>
            </a:p>
          </p:txBody>
        </p:sp>
      </p:grpSp>
      <p:grpSp>
        <p:nvGrpSpPr>
          <p:cNvPr id="9" name="Group 9"/>
          <p:cNvGrpSpPr/>
          <p:nvPr/>
        </p:nvGrpSpPr>
        <p:grpSpPr>
          <a:xfrm>
            <a:off x="6795238" y="7002742"/>
            <a:ext cx="4284319" cy="428431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B07B"/>
            </a:solidFill>
          </p:spPr>
        </p:sp>
        <p:sp>
          <p:nvSpPr>
            <p:cNvPr id="11" name="TextBox 11"/>
            <p:cNvSpPr txBox="1"/>
            <p:nvPr/>
          </p:nvSpPr>
          <p:spPr>
            <a:xfrm>
              <a:off x="76200" y="38100"/>
              <a:ext cx="660400" cy="698500"/>
            </a:xfrm>
            <a:prstGeom prst="rect">
              <a:avLst/>
            </a:prstGeom>
          </p:spPr>
          <p:txBody>
            <a:bodyPr lIns="50800" tIns="50800" rIns="50800" bIns="50800" numCol="1" rtlCol="0" anchor="ctr"/>
            <a:lstStyle/>
            <a:p>
              <a:pPr algn="ctr">
                <a:lnSpc>
                  <a:spcPts val="2940"/>
                </a:lnSpc>
              </a:pPr>
              <a:endParaRPr/>
            </a:p>
          </p:txBody>
        </p:sp>
      </p:grpSp>
      <p:grpSp>
        <p:nvGrpSpPr>
          <p:cNvPr id="12" name="Group 12"/>
          <p:cNvGrpSpPr/>
          <p:nvPr/>
        </p:nvGrpSpPr>
        <p:grpSpPr>
          <a:xfrm>
            <a:off x="4859681" y="3430484"/>
            <a:ext cx="4284319" cy="428431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6735"/>
            </a:solidFill>
          </p:spPr>
        </p:sp>
        <p:sp>
          <p:nvSpPr>
            <p:cNvPr id="14" name="TextBox 14"/>
            <p:cNvSpPr txBox="1"/>
            <p:nvPr/>
          </p:nvSpPr>
          <p:spPr>
            <a:xfrm>
              <a:off x="76200" y="38100"/>
              <a:ext cx="660400" cy="698500"/>
            </a:xfrm>
            <a:prstGeom prst="rect">
              <a:avLst/>
            </a:prstGeom>
          </p:spPr>
          <p:txBody>
            <a:bodyPr lIns="50800" tIns="50800" rIns="50800" bIns="50800" numCol="1" rtlCol="0" anchor="ctr"/>
            <a:lstStyle/>
            <a:p>
              <a:pPr algn="ctr">
                <a:lnSpc>
                  <a:spcPts val="2940"/>
                </a:lnSpc>
              </a:pPr>
              <a:endParaRPr/>
            </a:p>
          </p:txBody>
        </p:sp>
      </p:grpSp>
      <p:grpSp>
        <p:nvGrpSpPr>
          <p:cNvPr id="15" name="Group 15"/>
          <p:cNvGrpSpPr/>
          <p:nvPr/>
        </p:nvGrpSpPr>
        <p:grpSpPr>
          <a:xfrm>
            <a:off x="8782659" y="3430484"/>
            <a:ext cx="4284319" cy="428431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3E4D"/>
            </a:solidFill>
          </p:spPr>
        </p:sp>
        <p:sp>
          <p:nvSpPr>
            <p:cNvPr id="17" name="TextBox 17"/>
            <p:cNvSpPr txBox="1"/>
            <p:nvPr/>
          </p:nvSpPr>
          <p:spPr>
            <a:xfrm>
              <a:off x="76200" y="38100"/>
              <a:ext cx="660400" cy="698500"/>
            </a:xfrm>
            <a:prstGeom prst="rect">
              <a:avLst/>
            </a:prstGeom>
          </p:spPr>
          <p:txBody>
            <a:bodyPr lIns="50800" tIns="50800" rIns="50800" bIns="50800" numCol="1" rtlCol="0" anchor="ctr"/>
            <a:lstStyle/>
            <a:p>
              <a:pPr algn="ctr">
                <a:lnSpc>
                  <a:spcPts val="2940"/>
                </a:lnSpc>
              </a:pPr>
              <a:endParaRPr/>
            </a:p>
          </p:txBody>
        </p:sp>
      </p:grpSp>
      <p:sp>
        <p:nvSpPr>
          <p:cNvPr id="18" name="TextBox 18"/>
          <p:cNvSpPr txBox="1"/>
          <p:nvPr/>
        </p:nvSpPr>
        <p:spPr>
          <a:xfrm>
            <a:off x="6767288" y="3784004"/>
            <a:ext cx="469106" cy="1359496"/>
          </a:xfrm>
          <a:prstGeom prst="rect">
            <a:avLst/>
          </a:prstGeom>
        </p:spPr>
        <p:txBody>
          <a:bodyPr lIns="0" tIns="0" rIns="0" bIns="0" numCol="1" rtlCol="0" anchor="t">
            <a:spAutoFit/>
          </a:bodyPr>
          <a:lstStyle/>
          <a:p>
            <a:pPr algn="ctr">
              <a:lnSpc>
                <a:spcPts val="11167"/>
              </a:lnSpc>
            </a:pPr>
            <a:r>
              <a:rPr lang="en-US" sz="7976">
                <a:solidFill>
                  <a:srgbClr val="FFFFFF"/>
                </a:solidFill>
                <a:latin typeface="Assistant Semi-Bold"/>
              </a:rPr>
              <a:t>1</a:t>
            </a:r>
          </a:p>
        </p:txBody>
      </p:sp>
      <p:sp>
        <p:nvSpPr>
          <p:cNvPr id="19" name="TextBox 19"/>
          <p:cNvSpPr txBox="1"/>
          <p:nvPr/>
        </p:nvSpPr>
        <p:spPr>
          <a:xfrm>
            <a:off x="10668476" y="3784004"/>
            <a:ext cx="512683" cy="1359496"/>
          </a:xfrm>
          <a:prstGeom prst="rect">
            <a:avLst/>
          </a:prstGeom>
        </p:spPr>
        <p:txBody>
          <a:bodyPr lIns="0" tIns="0" rIns="0" bIns="0" numCol="1" rtlCol="0" anchor="t">
            <a:spAutoFit/>
          </a:bodyPr>
          <a:lstStyle/>
          <a:p>
            <a:pPr algn="ctr">
              <a:lnSpc>
                <a:spcPts val="11167"/>
              </a:lnSpc>
            </a:pPr>
            <a:r>
              <a:rPr lang="en-US" sz="7976">
                <a:solidFill>
                  <a:srgbClr val="FFFFFF"/>
                </a:solidFill>
                <a:latin typeface="Assistant Semi-Bold"/>
              </a:rPr>
              <a:t>2</a:t>
            </a:r>
          </a:p>
        </p:txBody>
      </p:sp>
      <p:sp>
        <p:nvSpPr>
          <p:cNvPr id="20" name="TextBox 20"/>
          <p:cNvSpPr txBox="1"/>
          <p:nvPr/>
        </p:nvSpPr>
        <p:spPr>
          <a:xfrm>
            <a:off x="3435866" y="5420244"/>
            <a:ext cx="512683" cy="1359496"/>
          </a:xfrm>
          <a:prstGeom prst="rect">
            <a:avLst/>
          </a:prstGeom>
        </p:spPr>
        <p:txBody>
          <a:bodyPr lIns="0" tIns="0" rIns="0" bIns="0" numCol="1" rtlCol="0" anchor="t">
            <a:spAutoFit/>
          </a:bodyPr>
          <a:lstStyle/>
          <a:p>
            <a:pPr algn="ctr">
              <a:lnSpc>
                <a:spcPts val="11167"/>
              </a:lnSpc>
            </a:pPr>
            <a:r>
              <a:rPr lang="en-US" sz="7976">
                <a:solidFill>
                  <a:srgbClr val="000000"/>
                </a:solidFill>
                <a:latin typeface="Assistant Semi-Bold"/>
              </a:rPr>
              <a:t>3</a:t>
            </a:r>
          </a:p>
        </p:txBody>
      </p:sp>
      <p:sp>
        <p:nvSpPr>
          <p:cNvPr id="21" name="TextBox 21"/>
          <p:cNvSpPr txBox="1"/>
          <p:nvPr/>
        </p:nvSpPr>
        <p:spPr>
          <a:xfrm>
            <a:off x="14101272" y="5172097"/>
            <a:ext cx="512683" cy="1359496"/>
          </a:xfrm>
          <a:prstGeom prst="rect">
            <a:avLst/>
          </a:prstGeom>
        </p:spPr>
        <p:txBody>
          <a:bodyPr lIns="0" tIns="0" rIns="0" bIns="0" numCol="1" rtlCol="0" anchor="t">
            <a:spAutoFit/>
          </a:bodyPr>
          <a:lstStyle/>
          <a:p>
            <a:pPr algn="ctr">
              <a:lnSpc>
                <a:spcPts val="11167"/>
              </a:lnSpc>
            </a:pPr>
            <a:r>
              <a:rPr lang="en-US" sz="7976">
                <a:solidFill>
                  <a:srgbClr val="000000"/>
                </a:solidFill>
                <a:latin typeface="Assistant Semi-Bold"/>
              </a:rPr>
              <a:t>4</a:t>
            </a:r>
          </a:p>
        </p:txBody>
      </p:sp>
      <p:grpSp>
        <p:nvGrpSpPr>
          <p:cNvPr id="22" name="Group 22"/>
          <p:cNvGrpSpPr/>
          <p:nvPr/>
        </p:nvGrpSpPr>
        <p:grpSpPr>
          <a:xfrm>
            <a:off x="12215454" y="4933423"/>
            <a:ext cx="4284319" cy="428431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A66735"/>
              </a:solidFill>
              <a:prstDash val="solid"/>
              <a:miter/>
            </a:ln>
          </p:spPr>
        </p:sp>
        <p:sp>
          <p:nvSpPr>
            <p:cNvPr id="24" name="TextBox 24"/>
            <p:cNvSpPr txBox="1"/>
            <p:nvPr/>
          </p:nvSpPr>
          <p:spPr>
            <a:xfrm>
              <a:off x="76200" y="38100"/>
              <a:ext cx="660400" cy="698500"/>
            </a:xfrm>
            <a:prstGeom prst="rect">
              <a:avLst/>
            </a:prstGeom>
          </p:spPr>
          <p:txBody>
            <a:bodyPr lIns="50800" tIns="50800" rIns="50800" bIns="50800" numCol="1" rtlCol="0" anchor="ctr"/>
            <a:lstStyle/>
            <a:p>
              <a:pPr algn="ctr">
                <a:lnSpc>
                  <a:spcPts val="2940"/>
                </a:lnSpc>
              </a:pPr>
              <a:endParaRPr/>
            </a:p>
            <a:p>
              <a:pPr algn="ctr">
                <a:lnSpc>
                  <a:spcPts val="2940"/>
                </a:lnSpc>
              </a:pPr>
              <a:endParaRPr/>
            </a:p>
          </p:txBody>
        </p:sp>
      </p:grpSp>
      <p:sp>
        <p:nvSpPr>
          <p:cNvPr id="25" name="TextBox 25"/>
          <p:cNvSpPr txBox="1"/>
          <p:nvPr/>
        </p:nvSpPr>
        <p:spPr>
          <a:xfrm>
            <a:off x="4763519" y="5321740"/>
            <a:ext cx="4261392" cy="397666"/>
          </a:xfrm>
          <a:prstGeom prst="rect">
            <a:avLst/>
          </a:prstGeom>
        </p:spPr>
        <p:txBody>
          <a:bodyPr lIns="0" tIns="0" rIns="0" bIns="0" numCol="1" rtlCol="0" anchor="t">
            <a:spAutoFit/>
          </a:bodyPr>
          <a:lstStyle/>
          <a:p>
            <a:pPr algn="ctr">
              <a:lnSpc>
                <a:spcPts val="3281"/>
              </a:lnSpc>
            </a:pPr>
            <a:r>
              <a:rPr lang="en-US" sz="2343">
                <a:solidFill>
                  <a:srgbClr val="FFFFFF"/>
                </a:solidFill>
                <a:latin typeface="Assistant Bold"/>
              </a:rPr>
              <a:t>Deskundigheidsbevordering</a:t>
            </a:r>
          </a:p>
        </p:txBody>
      </p:sp>
      <p:sp>
        <p:nvSpPr>
          <p:cNvPr id="26" name="TextBox 26"/>
          <p:cNvSpPr txBox="1"/>
          <p:nvPr/>
        </p:nvSpPr>
        <p:spPr>
          <a:xfrm>
            <a:off x="9494258" y="5361745"/>
            <a:ext cx="3126817" cy="397666"/>
          </a:xfrm>
          <a:prstGeom prst="rect">
            <a:avLst/>
          </a:prstGeom>
        </p:spPr>
        <p:txBody>
          <a:bodyPr lIns="0" tIns="0" rIns="0" bIns="0" numCol="1" rtlCol="0" anchor="t">
            <a:spAutoFit/>
          </a:bodyPr>
          <a:lstStyle/>
          <a:p>
            <a:pPr algn="ctr">
              <a:lnSpc>
                <a:spcPts val="3281"/>
              </a:lnSpc>
            </a:pPr>
            <a:r>
              <a:rPr lang="en-US" sz="2343">
                <a:solidFill>
                  <a:srgbClr val="FFFFFF"/>
                </a:solidFill>
                <a:latin typeface="Assistant Bold"/>
              </a:rPr>
              <a:t>Gezondheidspreventie</a:t>
            </a:r>
          </a:p>
        </p:txBody>
      </p:sp>
      <p:sp>
        <p:nvSpPr>
          <p:cNvPr id="27" name="TextBox 27"/>
          <p:cNvSpPr txBox="1"/>
          <p:nvPr/>
        </p:nvSpPr>
        <p:spPr>
          <a:xfrm>
            <a:off x="12588639" y="7017085"/>
            <a:ext cx="3537949" cy="807241"/>
          </a:xfrm>
          <a:prstGeom prst="rect">
            <a:avLst/>
          </a:prstGeom>
        </p:spPr>
        <p:txBody>
          <a:bodyPr lIns="0" tIns="0" rIns="0" bIns="0" numCol="1" rtlCol="0" anchor="t">
            <a:spAutoFit/>
          </a:bodyPr>
          <a:lstStyle/>
          <a:p>
            <a:pPr algn="ctr">
              <a:lnSpc>
                <a:spcPts val="3281"/>
              </a:lnSpc>
            </a:pPr>
            <a:r>
              <a:rPr lang="en-US" sz="2343">
                <a:solidFill>
                  <a:srgbClr val="000000"/>
                </a:solidFill>
                <a:latin typeface="Assistant Bold"/>
              </a:rPr>
              <a:t>Ambulante zorg</a:t>
            </a:r>
          </a:p>
          <a:p>
            <a:pPr algn="ctr">
              <a:lnSpc>
                <a:spcPts val="3281"/>
              </a:lnSpc>
            </a:pPr>
            <a:r>
              <a:rPr lang="en-US" sz="2343">
                <a:solidFill>
                  <a:srgbClr val="000000"/>
                </a:solidFill>
                <a:latin typeface="Assistant"/>
              </a:rPr>
              <a:t>hoofdpijler</a:t>
            </a:r>
          </a:p>
        </p:txBody>
      </p:sp>
      <p:sp>
        <p:nvSpPr>
          <p:cNvPr id="28" name="TextBox 28"/>
          <p:cNvSpPr txBox="1"/>
          <p:nvPr/>
        </p:nvSpPr>
        <p:spPr>
          <a:xfrm>
            <a:off x="14101272" y="5431991"/>
            <a:ext cx="512683" cy="1359496"/>
          </a:xfrm>
          <a:prstGeom prst="rect">
            <a:avLst/>
          </a:prstGeom>
        </p:spPr>
        <p:txBody>
          <a:bodyPr lIns="0" tIns="0" rIns="0" bIns="0" numCol="1" rtlCol="0" anchor="t">
            <a:spAutoFit/>
          </a:bodyPr>
          <a:lstStyle/>
          <a:p>
            <a:pPr algn="ctr">
              <a:lnSpc>
                <a:spcPts val="11167"/>
              </a:lnSpc>
            </a:pPr>
            <a:r>
              <a:rPr lang="en-US" sz="7976">
                <a:solidFill>
                  <a:srgbClr val="000000"/>
                </a:solidFill>
                <a:latin typeface="Assistant Semi-Bold"/>
              </a:rPr>
              <a:t>4</a:t>
            </a:r>
          </a:p>
        </p:txBody>
      </p:sp>
      <p:sp>
        <p:nvSpPr>
          <p:cNvPr id="29" name="TextBox 29"/>
          <p:cNvSpPr txBox="1"/>
          <p:nvPr/>
        </p:nvSpPr>
        <p:spPr>
          <a:xfrm>
            <a:off x="1923233" y="7017085"/>
            <a:ext cx="3537949" cy="397666"/>
          </a:xfrm>
          <a:prstGeom prst="rect">
            <a:avLst/>
          </a:prstGeom>
        </p:spPr>
        <p:txBody>
          <a:bodyPr lIns="0" tIns="0" rIns="0" bIns="0" numCol="1" rtlCol="0" anchor="t">
            <a:spAutoFit/>
          </a:bodyPr>
          <a:lstStyle/>
          <a:p>
            <a:pPr algn="ctr">
              <a:lnSpc>
                <a:spcPts val="3281"/>
              </a:lnSpc>
            </a:pPr>
            <a:r>
              <a:rPr lang="en-US" sz="2343">
                <a:solidFill>
                  <a:srgbClr val="000000"/>
                </a:solidFill>
                <a:latin typeface="Assistant Bold"/>
              </a:rPr>
              <a:t>Advies en Consultatie</a:t>
            </a:r>
          </a:p>
        </p:txBody>
      </p:sp>
      <p:sp>
        <p:nvSpPr>
          <p:cNvPr id="30" name="TextBox 30"/>
          <p:cNvSpPr txBox="1"/>
          <p:nvPr/>
        </p:nvSpPr>
        <p:spPr>
          <a:xfrm>
            <a:off x="7255936" y="8820076"/>
            <a:ext cx="3537949" cy="397666"/>
          </a:xfrm>
          <a:prstGeom prst="rect">
            <a:avLst/>
          </a:prstGeom>
        </p:spPr>
        <p:txBody>
          <a:bodyPr lIns="0" tIns="0" rIns="0" bIns="0" numCol="1" rtlCol="0" anchor="t">
            <a:spAutoFit/>
          </a:bodyPr>
          <a:lstStyle/>
          <a:p>
            <a:pPr algn="ctr">
              <a:lnSpc>
                <a:spcPts val="3281"/>
              </a:lnSpc>
            </a:pPr>
            <a:r>
              <a:rPr lang="en-US" sz="2343">
                <a:solidFill>
                  <a:srgbClr val="FFFFFF"/>
                </a:solidFill>
                <a:latin typeface="Assistant Bold"/>
              </a:rPr>
              <a:t>Reintegratie &amp; Cultuur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370" y="0"/>
            <a:ext cx="9411278" cy="10287000"/>
            <a:chOff x="0" y="0"/>
            <a:chExt cx="2478691" cy="2709333"/>
          </a:xfrm>
        </p:grpSpPr>
        <p:sp>
          <p:nvSpPr>
            <p:cNvPr id="3" name="Freeform 3"/>
            <p:cNvSpPr/>
            <p:nvPr/>
          </p:nvSpPr>
          <p:spPr>
            <a:xfrm>
              <a:off x="0" y="0"/>
              <a:ext cx="2478691" cy="2709333"/>
            </a:xfrm>
            <a:custGeom>
              <a:avLst/>
              <a:gdLst/>
              <a:ahLst/>
              <a:cxnLst/>
              <a:rect l="l" t="t" r="r" b="b"/>
              <a:pathLst>
                <a:path w="2478691" h="2709333">
                  <a:moveTo>
                    <a:pt x="0" y="0"/>
                  </a:moveTo>
                  <a:lnTo>
                    <a:pt x="2478691" y="0"/>
                  </a:lnTo>
                  <a:lnTo>
                    <a:pt x="2478691" y="2709333"/>
                  </a:lnTo>
                  <a:lnTo>
                    <a:pt x="0" y="2709333"/>
                  </a:lnTo>
                  <a:close/>
                </a:path>
              </a:pathLst>
            </a:custGeom>
            <a:solidFill>
              <a:srgbClr val="F6F4EF"/>
            </a:solidFill>
          </p:spPr>
        </p:sp>
        <p:sp>
          <p:nvSpPr>
            <p:cNvPr id="4" name="TextBox 4"/>
            <p:cNvSpPr txBox="1"/>
            <p:nvPr/>
          </p:nvSpPr>
          <p:spPr>
            <a:xfrm>
              <a:off x="0" y="-38100"/>
              <a:ext cx="2478691" cy="2747433"/>
            </a:xfrm>
            <a:prstGeom prst="rect">
              <a:avLst/>
            </a:prstGeom>
          </p:spPr>
          <p:txBody>
            <a:bodyPr lIns="50800" tIns="50800" rIns="50800" bIns="50800" numCol="1" rtlCol="0" anchor="ctr"/>
            <a:lstStyle/>
            <a:p>
              <a:pPr algn="ctr">
                <a:lnSpc>
                  <a:spcPts val="2940"/>
                </a:lnSpc>
              </a:pPr>
              <a:endParaRPr/>
            </a:p>
          </p:txBody>
        </p:sp>
      </p:grpSp>
      <p:sp>
        <p:nvSpPr>
          <p:cNvPr id="5" name="TextBox 5"/>
          <p:cNvSpPr txBox="1"/>
          <p:nvPr/>
        </p:nvSpPr>
        <p:spPr>
          <a:xfrm>
            <a:off x="4160828" y="99244"/>
            <a:ext cx="10330825" cy="1493520"/>
          </a:xfrm>
          <a:prstGeom prst="rect">
            <a:avLst/>
          </a:prstGeom>
        </p:spPr>
        <p:txBody>
          <a:bodyPr lIns="0" tIns="0" rIns="0" bIns="0" numCol="1" rtlCol="0" anchor="t">
            <a:spAutoFit/>
          </a:bodyPr>
          <a:lstStyle/>
          <a:p>
            <a:pPr>
              <a:lnSpc>
                <a:spcPts val="12180"/>
              </a:lnSpc>
            </a:pPr>
            <a:r>
              <a:rPr lang="en-US" sz="8700">
                <a:solidFill>
                  <a:srgbClr val="243E4D"/>
                </a:solidFill>
                <a:latin typeface="Martel Heavy"/>
              </a:rPr>
              <a:t>Probleemstelling</a:t>
            </a:r>
          </a:p>
        </p:txBody>
      </p:sp>
      <p:sp>
        <p:nvSpPr>
          <p:cNvPr id="6" name="TextBox 6"/>
          <p:cNvSpPr txBox="1"/>
          <p:nvPr/>
        </p:nvSpPr>
        <p:spPr>
          <a:xfrm>
            <a:off x="327232" y="1816772"/>
            <a:ext cx="7153362" cy="629920"/>
          </a:xfrm>
          <a:prstGeom prst="rect">
            <a:avLst/>
          </a:prstGeom>
        </p:spPr>
        <p:txBody>
          <a:bodyPr lIns="0" tIns="0" rIns="0" bIns="0" numCol="1" rtlCol="0" anchor="t">
            <a:spAutoFit/>
          </a:bodyPr>
          <a:lstStyle/>
          <a:p>
            <a:pPr algn="ctr">
              <a:lnSpc>
                <a:spcPts val="5179"/>
              </a:lnSpc>
            </a:pPr>
            <a:r>
              <a:rPr lang="en-US" sz="3699">
                <a:solidFill>
                  <a:srgbClr val="A66735"/>
                </a:solidFill>
                <a:latin typeface="Martel Bold"/>
              </a:rPr>
              <a:t>PROBLEEM</a:t>
            </a:r>
          </a:p>
        </p:txBody>
      </p:sp>
      <p:sp>
        <p:nvSpPr>
          <p:cNvPr id="7" name="TextBox 7"/>
          <p:cNvSpPr txBox="1"/>
          <p:nvPr/>
        </p:nvSpPr>
        <p:spPr>
          <a:xfrm>
            <a:off x="10164689" y="1816772"/>
            <a:ext cx="7094611" cy="629920"/>
          </a:xfrm>
          <a:prstGeom prst="rect">
            <a:avLst/>
          </a:prstGeom>
        </p:spPr>
        <p:txBody>
          <a:bodyPr lIns="0" tIns="0" rIns="0" bIns="0" numCol="1" rtlCol="0" anchor="t">
            <a:spAutoFit/>
          </a:bodyPr>
          <a:lstStyle/>
          <a:p>
            <a:pPr algn="ctr">
              <a:lnSpc>
                <a:spcPts val="5179"/>
              </a:lnSpc>
            </a:pPr>
            <a:r>
              <a:rPr lang="en-US" sz="3699">
                <a:solidFill>
                  <a:srgbClr val="A66735"/>
                </a:solidFill>
                <a:latin typeface="Martel Bold"/>
              </a:rPr>
              <a:t>OPLOSSING</a:t>
            </a:r>
          </a:p>
        </p:txBody>
      </p:sp>
      <p:sp>
        <p:nvSpPr>
          <p:cNvPr id="8" name="AutoShape 8"/>
          <p:cNvSpPr/>
          <p:nvPr/>
        </p:nvSpPr>
        <p:spPr>
          <a:xfrm flipV="1">
            <a:off x="4330903" y="2757906"/>
            <a:ext cx="10160750" cy="19050"/>
          </a:xfrm>
          <a:prstGeom prst="line">
            <a:avLst/>
          </a:prstGeom>
          <a:ln w="38100" cap="flat">
            <a:solidFill>
              <a:srgbClr val="010043"/>
            </a:solidFill>
            <a:prstDash val="solid"/>
            <a:headEnd type="none" w="sm" len="sm"/>
            <a:tailEnd type="none" w="sm" len="sm"/>
          </a:ln>
        </p:spPr>
      </p:sp>
      <p:grpSp>
        <p:nvGrpSpPr>
          <p:cNvPr id="9" name="Group 9"/>
          <p:cNvGrpSpPr/>
          <p:nvPr/>
        </p:nvGrpSpPr>
        <p:grpSpPr>
          <a:xfrm>
            <a:off x="3843575" y="2509841"/>
            <a:ext cx="572330" cy="57233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B07B"/>
            </a:solidFill>
          </p:spPr>
        </p:sp>
        <p:sp>
          <p:nvSpPr>
            <p:cNvPr id="11" name="TextBox 11"/>
            <p:cNvSpPr txBox="1"/>
            <p:nvPr/>
          </p:nvSpPr>
          <p:spPr>
            <a:xfrm>
              <a:off x="76200" y="38100"/>
              <a:ext cx="660400" cy="698500"/>
            </a:xfrm>
            <a:prstGeom prst="rect">
              <a:avLst/>
            </a:prstGeom>
          </p:spPr>
          <p:txBody>
            <a:bodyPr lIns="50800" tIns="50800" rIns="50800" bIns="50800" numCol="1" rtlCol="0" anchor="ctr"/>
            <a:lstStyle/>
            <a:p>
              <a:pPr algn="ctr">
                <a:lnSpc>
                  <a:spcPts val="2659"/>
                </a:lnSpc>
                <a:spcBef>
                  <a:spcPct val="0"/>
                </a:spcBef>
              </a:pPr>
              <a:endParaRPr/>
            </a:p>
          </p:txBody>
        </p:sp>
      </p:grpSp>
      <p:grpSp>
        <p:nvGrpSpPr>
          <p:cNvPr id="12" name="Group 12"/>
          <p:cNvGrpSpPr/>
          <p:nvPr/>
        </p:nvGrpSpPr>
        <p:grpSpPr>
          <a:xfrm>
            <a:off x="13919324" y="2471741"/>
            <a:ext cx="572330" cy="57233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B07B"/>
            </a:solidFill>
          </p:spPr>
        </p:sp>
        <p:sp>
          <p:nvSpPr>
            <p:cNvPr id="14" name="TextBox 14"/>
            <p:cNvSpPr txBox="1"/>
            <p:nvPr/>
          </p:nvSpPr>
          <p:spPr>
            <a:xfrm>
              <a:off x="76200" y="38100"/>
              <a:ext cx="660400" cy="698500"/>
            </a:xfrm>
            <a:prstGeom prst="rect">
              <a:avLst/>
            </a:prstGeom>
          </p:spPr>
          <p:txBody>
            <a:bodyPr lIns="50800" tIns="50800" rIns="50800" bIns="50800" numCol="1" rtlCol="0" anchor="ctr"/>
            <a:lstStyle/>
            <a:p>
              <a:pPr algn="ctr">
                <a:lnSpc>
                  <a:spcPts val="2659"/>
                </a:lnSpc>
                <a:spcBef>
                  <a:spcPct val="0"/>
                </a:spcBef>
              </a:pPr>
              <a:endParaRPr/>
            </a:p>
          </p:txBody>
        </p:sp>
      </p:grpSp>
      <p:sp>
        <p:nvSpPr>
          <p:cNvPr id="15" name="TextBox 15"/>
          <p:cNvSpPr txBox="1"/>
          <p:nvPr/>
        </p:nvSpPr>
        <p:spPr>
          <a:xfrm>
            <a:off x="327232" y="3140387"/>
            <a:ext cx="8458837" cy="6616683"/>
          </a:xfrm>
          <a:prstGeom prst="rect">
            <a:avLst/>
          </a:prstGeom>
        </p:spPr>
        <p:txBody>
          <a:bodyPr lIns="0" tIns="0" rIns="0" bIns="0" numCol="1" rtlCol="0" anchor="t">
            <a:spAutoFit/>
          </a:bodyPr>
          <a:lstStyle/>
          <a:p>
            <a:pPr algn="just">
              <a:lnSpc>
                <a:spcPts val="4375"/>
              </a:lnSpc>
            </a:pPr>
            <a:r>
              <a:rPr lang="en-US" sz="3125">
                <a:solidFill>
                  <a:srgbClr val="000000"/>
                </a:solidFill>
                <a:latin typeface="Assistant"/>
              </a:rPr>
              <a:t>Vanuit de bij ons allen bekende casus is helaas pijnlijk blootgelegd dat er binnen de huidige wet- en regelgeving geen mogelijkheden zijn om dit type cliënt de noodzakelijke zorg aan te kunnen bieden. Vanuit voorgaande is de probleemstelling dan ook tweeledig:</a:t>
            </a:r>
          </a:p>
          <a:p>
            <a:pPr algn="just">
              <a:lnSpc>
                <a:spcPts val="4375"/>
              </a:lnSpc>
            </a:pPr>
            <a:endParaRPr lang="en-US" sz="3125">
              <a:solidFill>
                <a:srgbClr val="000000"/>
              </a:solidFill>
              <a:latin typeface="Assistant"/>
            </a:endParaRPr>
          </a:p>
          <a:p>
            <a:pPr marL="674834" lvl="1" indent="-337417" algn="just">
              <a:lnSpc>
                <a:spcPts val="4375"/>
              </a:lnSpc>
              <a:buFont typeface="Arial"/>
              <a:buChar char="•"/>
            </a:pPr>
            <a:r>
              <a:rPr lang="en-US" sz="3125">
                <a:solidFill>
                  <a:srgbClr val="000000"/>
                </a:solidFill>
                <a:latin typeface="Assistant"/>
              </a:rPr>
              <a:t>Passende zorg en begeleiding ontbreekt - vanuit zorg oogpunt.</a:t>
            </a:r>
          </a:p>
          <a:p>
            <a:pPr marL="674834" lvl="1" indent="-337417" algn="just">
              <a:lnSpc>
                <a:spcPts val="4375"/>
              </a:lnSpc>
              <a:spcBef>
                <a:spcPct val="0"/>
              </a:spcBef>
              <a:buFont typeface="Arial"/>
              <a:buChar char="•"/>
            </a:pPr>
            <a:r>
              <a:rPr lang="en-US" sz="3125">
                <a:solidFill>
                  <a:srgbClr val="000000"/>
                </a:solidFill>
                <a:latin typeface="Assistant"/>
              </a:rPr>
              <a:t>Huidige invulling komt niet overeen met bestemmingsplan en leidt voor gemeente tot overlast.</a:t>
            </a:r>
          </a:p>
        </p:txBody>
      </p:sp>
      <p:sp>
        <p:nvSpPr>
          <p:cNvPr id="16" name="TextBox 16"/>
          <p:cNvSpPr txBox="1"/>
          <p:nvPr/>
        </p:nvSpPr>
        <p:spPr>
          <a:xfrm>
            <a:off x="10164689" y="3329821"/>
            <a:ext cx="7537063" cy="4959333"/>
          </a:xfrm>
          <a:prstGeom prst="rect">
            <a:avLst/>
          </a:prstGeom>
        </p:spPr>
        <p:txBody>
          <a:bodyPr lIns="0" tIns="0" rIns="0" bIns="0" numCol="1" rtlCol="0" anchor="t">
            <a:spAutoFit/>
          </a:bodyPr>
          <a:lstStyle/>
          <a:p>
            <a:pPr>
              <a:lnSpc>
                <a:spcPts val="4375"/>
              </a:lnSpc>
            </a:pPr>
            <a:r>
              <a:rPr lang="en-US" sz="3125">
                <a:solidFill>
                  <a:srgbClr val="000000"/>
                </a:solidFill>
                <a:latin typeface="Assistant"/>
              </a:rPr>
              <a:t>Aanbieden van tijdelijke huisvesting vanuit het pgb wooninitiatief inclusief zorgcomponent.</a:t>
            </a:r>
          </a:p>
          <a:p>
            <a:pPr>
              <a:lnSpc>
                <a:spcPts val="4375"/>
              </a:lnSpc>
            </a:pPr>
            <a:endParaRPr lang="en-US" sz="3125">
              <a:solidFill>
                <a:srgbClr val="000000"/>
              </a:solidFill>
              <a:latin typeface="Assistant"/>
            </a:endParaRPr>
          </a:p>
          <a:p>
            <a:pPr>
              <a:lnSpc>
                <a:spcPts val="4375"/>
              </a:lnSpc>
              <a:spcBef>
                <a:spcPct val="0"/>
              </a:spcBef>
            </a:pPr>
            <a:r>
              <a:rPr lang="en-US" sz="3125">
                <a:solidFill>
                  <a:srgbClr val="000000"/>
                </a:solidFill>
                <a:latin typeface="Assistant"/>
              </a:rPr>
              <a:t>Oplossing moet een werkbaar alternatief bieden voor gemeentes om deze 'gap' binnen het huidige zorgaanbod te elimineren, waarbij de cliënt ook daadwerkelijk de zorg ontvangt die het nodig heeft.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89517">
            <a:off x="-3355734" y="7933313"/>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numCol="1" rtlCol="0" anchor="ctr"/>
            <a:lstStyle/>
            <a:p>
              <a:pPr algn="ctr">
                <a:lnSpc>
                  <a:spcPts val="2940"/>
                </a:lnSpc>
              </a:pPr>
              <a:endParaRPr/>
            </a:p>
          </p:txBody>
        </p:sp>
      </p:grpSp>
      <p:grpSp>
        <p:nvGrpSpPr>
          <p:cNvPr id="5" name="Group 5"/>
          <p:cNvGrpSpPr/>
          <p:nvPr/>
        </p:nvGrpSpPr>
        <p:grpSpPr>
          <a:xfrm rot="989517">
            <a:off x="-4673027" y="8845285"/>
            <a:ext cx="18966276" cy="7392511"/>
            <a:chOff x="0" y="0"/>
            <a:chExt cx="4995233" cy="1946999"/>
          </a:xfrm>
        </p:grpSpPr>
        <p:sp>
          <p:nvSpPr>
            <p:cNvPr id="6" name="Freeform 6"/>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243E4D"/>
            </a:solidFill>
          </p:spPr>
        </p:sp>
        <p:sp>
          <p:nvSpPr>
            <p:cNvPr id="7" name="TextBox 7"/>
            <p:cNvSpPr txBox="1"/>
            <p:nvPr/>
          </p:nvSpPr>
          <p:spPr>
            <a:xfrm>
              <a:off x="0" y="-38100"/>
              <a:ext cx="4995233" cy="1985099"/>
            </a:xfrm>
            <a:prstGeom prst="rect">
              <a:avLst/>
            </a:prstGeom>
          </p:spPr>
          <p:txBody>
            <a:bodyPr lIns="50800" tIns="50800" rIns="50800" bIns="50800" numCol="1" rtlCol="0" anchor="ctr"/>
            <a:lstStyle/>
            <a:p>
              <a:pPr algn="ctr">
                <a:lnSpc>
                  <a:spcPts val="2940"/>
                </a:lnSpc>
              </a:pPr>
              <a:endParaRPr/>
            </a:p>
          </p:txBody>
        </p:sp>
      </p:grpSp>
      <p:sp>
        <p:nvSpPr>
          <p:cNvPr id="8" name="Freeform 8"/>
          <p:cNvSpPr/>
          <p:nvPr/>
        </p:nvSpPr>
        <p:spPr>
          <a:xfrm rot="805906">
            <a:off x="1159" y="2025722"/>
            <a:ext cx="6044986" cy="7664007"/>
          </a:xfrm>
          <a:custGeom>
            <a:avLst/>
            <a:gdLst/>
            <a:ahLst/>
            <a:cxnLst/>
            <a:rect l="l" t="t" r="r" b="b"/>
            <a:pathLst>
              <a:path w="6044986" h="7664007">
                <a:moveTo>
                  <a:pt x="0" y="0"/>
                </a:moveTo>
                <a:lnTo>
                  <a:pt x="6044985" y="0"/>
                </a:lnTo>
                <a:lnTo>
                  <a:pt x="6044985" y="7664007"/>
                </a:lnTo>
                <a:lnTo>
                  <a:pt x="0" y="76640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8508059" y="2211455"/>
            <a:ext cx="7776046" cy="1492601"/>
          </a:xfrm>
          <a:prstGeom prst="rect">
            <a:avLst/>
          </a:prstGeom>
        </p:spPr>
        <p:txBody>
          <a:bodyPr lIns="0" tIns="0" rIns="0" bIns="0" numCol="1" rtlCol="0" anchor="t">
            <a:spAutoFit/>
          </a:bodyPr>
          <a:lstStyle/>
          <a:p>
            <a:pPr>
              <a:lnSpc>
                <a:spcPts val="12197"/>
              </a:lnSpc>
            </a:pPr>
            <a:r>
              <a:rPr lang="en-US" sz="8712">
                <a:solidFill>
                  <a:srgbClr val="243E4D"/>
                </a:solidFill>
                <a:latin typeface="Martel Heavy"/>
              </a:rPr>
              <a:t>Tiny Housing</a:t>
            </a:r>
          </a:p>
        </p:txBody>
      </p:sp>
      <p:sp>
        <p:nvSpPr>
          <p:cNvPr id="10" name="TextBox 10"/>
          <p:cNvSpPr txBox="1"/>
          <p:nvPr/>
        </p:nvSpPr>
        <p:spPr>
          <a:xfrm>
            <a:off x="8508059" y="4691668"/>
            <a:ext cx="7776046" cy="1877763"/>
          </a:xfrm>
          <a:prstGeom prst="rect">
            <a:avLst/>
          </a:prstGeom>
        </p:spPr>
        <p:txBody>
          <a:bodyPr lIns="0" tIns="0" rIns="0" bIns="0" numCol="1" rtlCol="0" anchor="t">
            <a:spAutoFit/>
          </a:bodyPr>
          <a:lstStyle/>
          <a:p>
            <a:pPr algn="ctr">
              <a:lnSpc>
                <a:spcPts val="5047"/>
              </a:lnSpc>
            </a:pPr>
            <a:r>
              <a:rPr lang="en-US" sz="3277">
                <a:solidFill>
                  <a:srgbClr val="A66735"/>
                </a:solidFill>
                <a:latin typeface="Assistant Bold"/>
              </a:rPr>
              <a:t>Tijdelijke huisvesting i.c.m. zorgbegeleiding aanbieden op een daarvoor bestemde en toegewezen kavel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839090"/>
            <a:ext cx="9730777" cy="1809537"/>
            <a:chOff x="0" y="0"/>
            <a:chExt cx="2562838" cy="476586"/>
          </a:xfrm>
        </p:grpSpPr>
        <p:sp>
          <p:nvSpPr>
            <p:cNvPr id="3" name="Freeform 3"/>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4" name="TextBox 4"/>
            <p:cNvSpPr txBox="1"/>
            <p:nvPr/>
          </p:nvSpPr>
          <p:spPr>
            <a:xfrm>
              <a:off x="0" y="-38100"/>
              <a:ext cx="2562838" cy="514686"/>
            </a:xfrm>
            <a:prstGeom prst="rect">
              <a:avLst/>
            </a:prstGeom>
          </p:spPr>
          <p:txBody>
            <a:bodyPr lIns="50800" tIns="50800" rIns="50800" bIns="50800" numCol="1" rtlCol="0" anchor="ctr"/>
            <a:lstStyle/>
            <a:p>
              <a:pPr algn="ctr">
                <a:lnSpc>
                  <a:spcPts val="2940"/>
                </a:lnSpc>
              </a:pPr>
              <a:endParaRPr/>
            </a:p>
          </p:txBody>
        </p:sp>
      </p:grpSp>
      <p:grpSp>
        <p:nvGrpSpPr>
          <p:cNvPr id="5" name="Group 5"/>
          <p:cNvGrpSpPr/>
          <p:nvPr/>
        </p:nvGrpSpPr>
        <p:grpSpPr>
          <a:xfrm>
            <a:off x="1028700" y="5143927"/>
            <a:ext cx="9730777" cy="1809537"/>
            <a:chOff x="0" y="0"/>
            <a:chExt cx="2562838" cy="476586"/>
          </a:xfrm>
        </p:grpSpPr>
        <p:sp>
          <p:nvSpPr>
            <p:cNvPr id="6" name="Freeform 6"/>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7" name="TextBox 7"/>
            <p:cNvSpPr txBox="1"/>
            <p:nvPr/>
          </p:nvSpPr>
          <p:spPr>
            <a:xfrm>
              <a:off x="0" y="-38100"/>
              <a:ext cx="2562838" cy="514686"/>
            </a:xfrm>
            <a:prstGeom prst="rect">
              <a:avLst/>
            </a:prstGeom>
          </p:spPr>
          <p:txBody>
            <a:bodyPr lIns="50800" tIns="50800" rIns="50800" bIns="50800" numCol="1" rtlCol="0" anchor="ctr"/>
            <a:lstStyle/>
            <a:p>
              <a:pPr algn="ctr">
                <a:lnSpc>
                  <a:spcPts val="2940"/>
                </a:lnSpc>
              </a:pPr>
              <a:endParaRPr/>
            </a:p>
          </p:txBody>
        </p:sp>
      </p:grpSp>
      <p:grpSp>
        <p:nvGrpSpPr>
          <p:cNvPr id="8" name="Group 8"/>
          <p:cNvGrpSpPr/>
          <p:nvPr/>
        </p:nvGrpSpPr>
        <p:grpSpPr>
          <a:xfrm>
            <a:off x="1028700" y="7448763"/>
            <a:ext cx="9730777" cy="1809537"/>
            <a:chOff x="0" y="0"/>
            <a:chExt cx="2562838" cy="476586"/>
          </a:xfrm>
        </p:grpSpPr>
        <p:sp>
          <p:nvSpPr>
            <p:cNvPr id="9" name="Freeform 9"/>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10" name="TextBox 10"/>
            <p:cNvSpPr txBox="1"/>
            <p:nvPr/>
          </p:nvSpPr>
          <p:spPr>
            <a:xfrm>
              <a:off x="0" y="-38100"/>
              <a:ext cx="2562838" cy="514686"/>
            </a:xfrm>
            <a:prstGeom prst="rect">
              <a:avLst/>
            </a:prstGeom>
          </p:spPr>
          <p:txBody>
            <a:bodyPr lIns="50800" tIns="50800" rIns="50800" bIns="50800" numCol="1" rtlCol="0" anchor="ctr"/>
            <a:lstStyle/>
            <a:p>
              <a:pPr algn="ctr">
                <a:lnSpc>
                  <a:spcPts val="2940"/>
                </a:lnSpc>
              </a:pPr>
              <a:endParaRPr/>
            </a:p>
          </p:txBody>
        </p:sp>
      </p:grpSp>
      <p:sp>
        <p:nvSpPr>
          <p:cNvPr id="11" name="Freeform 11"/>
          <p:cNvSpPr/>
          <p:nvPr/>
        </p:nvSpPr>
        <p:spPr>
          <a:xfrm>
            <a:off x="10508639" y="2080890"/>
            <a:ext cx="7557723" cy="6335623"/>
          </a:xfrm>
          <a:custGeom>
            <a:avLst/>
            <a:gdLst/>
            <a:ahLst/>
            <a:cxnLst/>
            <a:rect l="l" t="t" r="r" b="b"/>
            <a:pathLst>
              <a:path w="7557723" h="6335623">
                <a:moveTo>
                  <a:pt x="0" y="0"/>
                </a:moveTo>
                <a:lnTo>
                  <a:pt x="7557722" y="0"/>
                </a:lnTo>
                <a:lnTo>
                  <a:pt x="7557722" y="6335623"/>
                </a:lnTo>
                <a:lnTo>
                  <a:pt x="0" y="6335623"/>
                </a:lnTo>
                <a:lnTo>
                  <a:pt x="0" y="0"/>
                </a:lnTo>
                <a:close/>
              </a:path>
            </a:pathLst>
          </a:custGeom>
          <a:blipFill>
            <a:blip r:embed="rId2"/>
            <a:stretch>
              <a:fillRect/>
            </a:stretch>
          </a:blipFill>
        </p:spPr>
      </p:sp>
      <p:sp>
        <p:nvSpPr>
          <p:cNvPr id="12" name="TextBox 12"/>
          <p:cNvSpPr txBox="1"/>
          <p:nvPr/>
        </p:nvSpPr>
        <p:spPr>
          <a:xfrm>
            <a:off x="6981326" y="201740"/>
            <a:ext cx="3778151" cy="1491996"/>
          </a:xfrm>
          <a:prstGeom prst="rect">
            <a:avLst/>
          </a:prstGeom>
        </p:spPr>
        <p:txBody>
          <a:bodyPr lIns="0" tIns="0" rIns="0" bIns="0" numCol="1" rtlCol="0" anchor="t">
            <a:spAutoFit/>
          </a:bodyPr>
          <a:lstStyle/>
          <a:p>
            <a:pPr>
              <a:lnSpc>
                <a:spcPts val="12263"/>
              </a:lnSpc>
            </a:pPr>
            <a:r>
              <a:rPr lang="en-US" sz="8760">
                <a:solidFill>
                  <a:srgbClr val="243E4D"/>
                </a:solidFill>
                <a:latin typeface="Martel Heavy"/>
              </a:rPr>
              <a:t>Opties</a:t>
            </a:r>
          </a:p>
        </p:txBody>
      </p:sp>
      <p:sp>
        <p:nvSpPr>
          <p:cNvPr id="13" name="TextBox 13"/>
          <p:cNvSpPr txBox="1"/>
          <p:nvPr/>
        </p:nvSpPr>
        <p:spPr>
          <a:xfrm>
            <a:off x="1856424" y="3130435"/>
            <a:ext cx="452199" cy="1103022"/>
          </a:xfrm>
          <a:prstGeom prst="rect">
            <a:avLst/>
          </a:prstGeom>
        </p:spPr>
        <p:txBody>
          <a:bodyPr lIns="0" tIns="0" rIns="0" bIns="0" numCol="1" rtlCol="0" anchor="t">
            <a:spAutoFit/>
          </a:bodyPr>
          <a:lstStyle/>
          <a:p>
            <a:pPr>
              <a:lnSpc>
                <a:spcPts val="9028"/>
              </a:lnSpc>
            </a:pPr>
            <a:r>
              <a:rPr lang="en-US" sz="6448">
                <a:solidFill>
                  <a:srgbClr val="A66735"/>
                </a:solidFill>
                <a:latin typeface="Assistant Semi-Bold"/>
              </a:rPr>
              <a:t>A</a:t>
            </a:r>
          </a:p>
        </p:txBody>
      </p:sp>
      <p:sp>
        <p:nvSpPr>
          <p:cNvPr id="14" name="TextBox 14"/>
          <p:cNvSpPr txBox="1"/>
          <p:nvPr/>
        </p:nvSpPr>
        <p:spPr>
          <a:xfrm>
            <a:off x="1856424" y="5435272"/>
            <a:ext cx="485775" cy="1103022"/>
          </a:xfrm>
          <a:prstGeom prst="rect">
            <a:avLst/>
          </a:prstGeom>
        </p:spPr>
        <p:txBody>
          <a:bodyPr lIns="0" tIns="0" rIns="0" bIns="0" numCol="1" rtlCol="0" anchor="t">
            <a:spAutoFit/>
          </a:bodyPr>
          <a:lstStyle/>
          <a:p>
            <a:pPr>
              <a:lnSpc>
                <a:spcPts val="9028"/>
              </a:lnSpc>
            </a:pPr>
            <a:r>
              <a:rPr lang="en-US" sz="6448">
                <a:solidFill>
                  <a:srgbClr val="243E4D"/>
                </a:solidFill>
                <a:latin typeface="Assistant Semi-Bold"/>
              </a:rPr>
              <a:t>B</a:t>
            </a:r>
          </a:p>
        </p:txBody>
      </p:sp>
      <p:sp>
        <p:nvSpPr>
          <p:cNvPr id="15" name="TextBox 15"/>
          <p:cNvSpPr txBox="1"/>
          <p:nvPr/>
        </p:nvSpPr>
        <p:spPr>
          <a:xfrm>
            <a:off x="1856424" y="7740108"/>
            <a:ext cx="470178" cy="1103022"/>
          </a:xfrm>
          <a:prstGeom prst="rect">
            <a:avLst/>
          </a:prstGeom>
        </p:spPr>
        <p:txBody>
          <a:bodyPr lIns="0" tIns="0" rIns="0" bIns="0" numCol="1" rtlCol="0" anchor="t">
            <a:spAutoFit/>
          </a:bodyPr>
          <a:lstStyle/>
          <a:p>
            <a:pPr>
              <a:lnSpc>
                <a:spcPts val="9028"/>
              </a:lnSpc>
            </a:pPr>
            <a:r>
              <a:rPr lang="en-US" sz="6448">
                <a:solidFill>
                  <a:srgbClr val="DCB07B"/>
                </a:solidFill>
                <a:latin typeface="Assistant Semi-Bold"/>
              </a:rPr>
              <a:t>C</a:t>
            </a:r>
          </a:p>
        </p:txBody>
      </p:sp>
      <p:sp>
        <p:nvSpPr>
          <p:cNvPr id="16" name="TextBox 16"/>
          <p:cNvSpPr txBox="1"/>
          <p:nvPr/>
        </p:nvSpPr>
        <p:spPr>
          <a:xfrm>
            <a:off x="3593229" y="3015117"/>
            <a:ext cx="6097669" cy="430662"/>
          </a:xfrm>
          <a:prstGeom prst="rect">
            <a:avLst/>
          </a:prstGeom>
        </p:spPr>
        <p:txBody>
          <a:bodyPr lIns="0" tIns="0" rIns="0" bIns="0" numCol="1" rtlCol="0" anchor="t">
            <a:spAutoFit/>
          </a:bodyPr>
          <a:lstStyle/>
          <a:p>
            <a:pPr>
              <a:lnSpc>
                <a:spcPts val="3562"/>
              </a:lnSpc>
            </a:pPr>
            <a:r>
              <a:rPr lang="en-US" sz="2544">
                <a:solidFill>
                  <a:srgbClr val="A66735"/>
                </a:solidFill>
                <a:latin typeface="Martel Bold"/>
              </a:rPr>
              <a:t>Tiny Houses - laten bouwen</a:t>
            </a:r>
          </a:p>
        </p:txBody>
      </p:sp>
      <p:sp>
        <p:nvSpPr>
          <p:cNvPr id="17" name="TextBox 17"/>
          <p:cNvSpPr txBox="1"/>
          <p:nvPr/>
        </p:nvSpPr>
        <p:spPr>
          <a:xfrm>
            <a:off x="3593229" y="5201077"/>
            <a:ext cx="6097669" cy="1773687"/>
          </a:xfrm>
          <a:prstGeom prst="rect">
            <a:avLst/>
          </a:prstGeom>
        </p:spPr>
        <p:txBody>
          <a:bodyPr lIns="0" tIns="0" rIns="0" bIns="0" numCol="1" rtlCol="0" anchor="t">
            <a:spAutoFit/>
          </a:bodyPr>
          <a:lstStyle/>
          <a:p>
            <a:pPr>
              <a:lnSpc>
                <a:spcPts val="3562"/>
              </a:lnSpc>
            </a:pPr>
            <a:r>
              <a:rPr lang="en-US" sz="2544">
                <a:solidFill>
                  <a:srgbClr val="A66735"/>
                </a:solidFill>
                <a:latin typeface="Martel Bold"/>
              </a:rPr>
              <a:t>Tiny Houses - zelf bouwen </a:t>
            </a:r>
          </a:p>
          <a:p>
            <a:pPr>
              <a:lnSpc>
                <a:spcPts val="3562"/>
              </a:lnSpc>
            </a:pPr>
            <a:endParaRPr lang="en-US" sz="2544">
              <a:solidFill>
                <a:srgbClr val="A66735"/>
              </a:solidFill>
              <a:latin typeface="Martel Bold"/>
            </a:endParaRPr>
          </a:p>
          <a:p>
            <a:pPr>
              <a:lnSpc>
                <a:spcPts val="3562"/>
              </a:lnSpc>
            </a:pPr>
            <a:r>
              <a:rPr lang="en-US" sz="2544">
                <a:solidFill>
                  <a:srgbClr val="000000"/>
                </a:solidFill>
                <a:latin typeface="Assistant Semi-Bold"/>
              </a:rPr>
              <a:t>I</a:t>
            </a:r>
            <a:r>
              <a:rPr lang="en-US" sz="2544">
                <a:solidFill>
                  <a:srgbClr val="000000"/>
                </a:solidFill>
                <a:latin typeface="Assistant"/>
              </a:rPr>
              <a:t>nclusief zorgcomponent (op afstand óf op locatie) &amp; re-integratie </a:t>
            </a:r>
          </a:p>
        </p:txBody>
      </p:sp>
      <p:sp>
        <p:nvSpPr>
          <p:cNvPr id="18" name="TextBox 18"/>
          <p:cNvSpPr txBox="1"/>
          <p:nvPr/>
        </p:nvSpPr>
        <p:spPr>
          <a:xfrm>
            <a:off x="3593229" y="7985852"/>
            <a:ext cx="6097669" cy="430662"/>
          </a:xfrm>
          <a:prstGeom prst="rect">
            <a:avLst/>
          </a:prstGeom>
        </p:spPr>
        <p:txBody>
          <a:bodyPr lIns="0" tIns="0" rIns="0" bIns="0" numCol="1" rtlCol="0" anchor="t">
            <a:spAutoFit/>
          </a:bodyPr>
          <a:lstStyle/>
          <a:p>
            <a:pPr>
              <a:lnSpc>
                <a:spcPts val="3562"/>
              </a:lnSpc>
            </a:pPr>
            <a:r>
              <a:rPr lang="en-US" sz="2544">
                <a:solidFill>
                  <a:srgbClr val="A66735"/>
                </a:solidFill>
                <a:latin typeface="Martel Bold"/>
              </a:rPr>
              <a:t>Alternatief nader te bespreken</a:t>
            </a:r>
          </a:p>
        </p:txBody>
      </p:sp>
      <p:sp>
        <p:nvSpPr>
          <p:cNvPr id="19" name="TextBox 19"/>
          <p:cNvSpPr txBox="1"/>
          <p:nvPr/>
        </p:nvSpPr>
        <p:spPr>
          <a:xfrm>
            <a:off x="3593229" y="3684565"/>
            <a:ext cx="6097669" cy="878337"/>
          </a:xfrm>
          <a:prstGeom prst="rect">
            <a:avLst/>
          </a:prstGeom>
        </p:spPr>
        <p:txBody>
          <a:bodyPr lIns="0" tIns="0" rIns="0" bIns="0" numCol="1" rtlCol="0" anchor="t">
            <a:spAutoFit/>
          </a:bodyPr>
          <a:lstStyle/>
          <a:p>
            <a:pPr>
              <a:lnSpc>
                <a:spcPts val="3562"/>
              </a:lnSpc>
            </a:pPr>
            <a:r>
              <a:rPr lang="en-US" sz="2544">
                <a:solidFill>
                  <a:srgbClr val="000000"/>
                </a:solidFill>
                <a:latin typeface="Assistant"/>
              </a:rPr>
              <a:t>Inclusief zorgcomponent (op afstand óf op locatie)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22650" y="3446225"/>
            <a:ext cx="5784223" cy="3901721"/>
          </a:xfrm>
          <a:custGeom>
            <a:avLst/>
            <a:gdLst/>
            <a:ahLst/>
            <a:cxnLst/>
            <a:rect l="l" t="t" r="r" b="b"/>
            <a:pathLst>
              <a:path w="5784223" h="3901721">
                <a:moveTo>
                  <a:pt x="0" y="0"/>
                </a:moveTo>
                <a:lnTo>
                  <a:pt x="5784223" y="0"/>
                </a:lnTo>
                <a:lnTo>
                  <a:pt x="5784223" y="3901721"/>
                </a:lnTo>
                <a:lnTo>
                  <a:pt x="0" y="39017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995532">
            <a:off x="7332280" y="8781844"/>
            <a:ext cx="12504578" cy="4545584"/>
            <a:chOff x="0" y="0"/>
            <a:chExt cx="3293387" cy="1197191"/>
          </a:xfrm>
        </p:grpSpPr>
        <p:sp>
          <p:nvSpPr>
            <p:cNvPr id="4" name="Freeform 4"/>
            <p:cNvSpPr/>
            <p:nvPr/>
          </p:nvSpPr>
          <p:spPr>
            <a:xfrm>
              <a:off x="0" y="0"/>
              <a:ext cx="3293387" cy="1197191"/>
            </a:xfrm>
            <a:custGeom>
              <a:avLst/>
              <a:gdLst/>
              <a:ahLst/>
              <a:cxnLst/>
              <a:rect l="l" t="t" r="r" b="b"/>
              <a:pathLst>
                <a:path w="3293387" h="1197191">
                  <a:moveTo>
                    <a:pt x="0" y="0"/>
                  </a:moveTo>
                  <a:lnTo>
                    <a:pt x="3293387" y="0"/>
                  </a:lnTo>
                  <a:lnTo>
                    <a:pt x="3293387" y="1197191"/>
                  </a:lnTo>
                  <a:lnTo>
                    <a:pt x="0" y="1197191"/>
                  </a:lnTo>
                  <a:close/>
                </a:path>
              </a:pathLst>
            </a:custGeom>
            <a:solidFill>
              <a:srgbClr val="F6F4EF"/>
            </a:solidFill>
          </p:spPr>
        </p:sp>
        <p:sp>
          <p:nvSpPr>
            <p:cNvPr id="5" name="TextBox 5"/>
            <p:cNvSpPr txBox="1"/>
            <p:nvPr/>
          </p:nvSpPr>
          <p:spPr>
            <a:xfrm>
              <a:off x="0" y="-38100"/>
              <a:ext cx="3293387" cy="1235291"/>
            </a:xfrm>
            <a:prstGeom prst="rect">
              <a:avLst/>
            </a:prstGeom>
          </p:spPr>
          <p:txBody>
            <a:bodyPr lIns="50800" tIns="50800" rIns="50800" bIns="50800" numCol="1" rtlCol="0" anchor="ctr"/>
            <a:lstStyle/>
            <a:p>
              <a:pPr algn="ctr">
                <a:lnSpc>
                  <a:spcPts val="2940"/>
                </a:lnSpc>
              </a:pPr>
              <a:endParaRPr/>
            </a:p>
          </p:txBody>
        </p:sp>
      </p:grpSp>
      <p:sp>
        <p:nvSpPr>
          <p:cNvPr id="6" name="TextBox 6"/>
          <p:cNvSpPr txBox="1"/>
          <p:nvPr/>
        </p:nvSpPr>
        <p:spPr>
          <a:xfrm>
            <a:off x="1246058" y="649813"/>
            <a:ext cx="6038404" cy="1493520"/>
          </a:xfrm>
          <a:prstGeom prst="rect">
            <a:avLst/>
          </a:prstGeom>
        </p:spPr>
        <p:txBody>
          <a:bodyPr lIns="0" tIns="0" rIns="0" bIns="0" numCol="1" rtlCol="0" anchor="t">
            <a:spAutoFit/>
          </a:bodyPr>
          <a:lstStyle/>
          <a:p>
            <a:pPr>
              <a:lnSpc>
                <a:spcPts val="12180"/>
              </a:lnSpc>
            </a:pPr>
            <a:r>
              <a:rPr lang="en-US" sz="8700">
                <a:solidFill>
                  <a:srgbClr val="010043"/>
                </a:solidFill>
                <a:latin typeface="Martel Heavy"/>
              </a:rPr>
              <a:t>Voordelen</a:t>
            </a:r>
          </a:p>
        </p:txBody>
      </p:sp>
      <p:sp>
        <p:nvSpPr>
          <p:cNvPr id="7" name="TextBox 7"/>
          <p:cNvSpPr txBox="1"/>
          <p:nvPr/>
        </p:nvSpPr>
        <p:spPr>
          <a:xfrm>
            <a:off x="1246058" y="4206680"/>
            <a:ext cx="4293394" cy="629920"/>
          </a:xfrm>
          <a:prstGeom prst="rect">
            <a:avLst/>
          </a:prstGeom>
        </p:spPr>
        <p:txBody>
          <a:bodyPr lIns="0" tIns="0" rIns="0" bIns="0" numCol="1" rtlCol="0" anchor="t">
            <a:spAutoFit/>
          </a:bodyPr>
          <a:lstStyle/>
          <a:p>
            <a:pPr>
              <a:lnSpc>
                <a:spcPts val="5179"/>
              </a:lnSpc>
            </a:pPr>
            <a:r>
              <a:rPr lang="en-US" sz="3699">
                <a:solidFill>
                  <a:srgbClr val="A66735"/>
                </a:solidFill>
                <a:latin typeface="Martel Bold"/>
              </a:rPr>
              <a:t>Aandacht en hulp </a:t>
            </a:r>
          </a:p>
        </p:txBody>
      </p:sp>
      <p:sp>
        <p:nvSpPr>
          <p:cNvPr id="8" name="TextBox 8"/>
          <p:cNvSpPr txBox="1"/>
          <p:nvPr/>
        </p:nvSpPr>
        <p:spPr>
          <a:xfrm>
            <a:off x="12496441" y="1415623"/>
            <a:ext cx="4585543" cy="629920"/>
          </a:xfrm>
          <a:prstGeom prst="rect">
            <a:avLst/>
          </a:prstGeom>
        </p:spPr>
        <p:txBody>
          <a:bodyPr lIns="0" tIns="0" rIns="0" bIns="0" numCol="1" rtlCol="0" anchor="t">
            <a:spAutoFit/>
          </a:bodyPr>
          <a:lstStyle/>
          <a:p>
            <a:pPr>
              <a:lnSpc>
                <a:spcPts val="5179"/>
              </a:lnSpc>
            </a:pPr>
            <a:r>
              <a:rPr lang="en-US" sz="3699">
                <a:solidFill>
                  <a:srgbClr val="A66735"/>
                </a:solidFill>
                <a:latin typeface="Martel Bold"/>
              </a:rPr>
              <a:t>Overlast inperkend</a:t>
            </a:r>
          </a:p>
        </p:txBody>
      </p:sp>
      <p:sp>
        <p:nvSpPr>
          <p:cNvPr id="9" name="TextBox 9"/>
          <p:cNvSpPr txBox="1"/>
          <p:nvPr/>
        </p:nvSpPr>
        <p:spPr>
          <a:xfrm>
            <a:off x="1246058" y="6683333"/>
            <a:ext cx="3955852" cy="629920"/>
          </a:xfrm>
          <a:prstGeom prst="rect">
            <a:avLst/>
          </a:prstGeom>
        </p:spPr>
        <p:txBody>
          <a:bodyPr lIns="0" tIns="0" rIns="0" bIns="0" numCol="1" rtlCol="0" anchor="t">
            <a:spAutoFit/>
          </a:bodyPr>
          <a:lstStyle/>
          <a:p>
            <a:pPr>
              <a:lnSpc>
                <a:spcPts val="5179"/>
              </a:lnSpc>
            </a:pPr>
            <a:r>
              <a:rPr lang="en-US" sz="3699">
                <a:solidFill>
                  <a:srgbClr val="A66735"/>
                </a:solidFill>
                <a:latin typeface="Martel Bold"/>
              </a:rPr>
              <a:t>Lage investering</a:t>
            </a:r>
          </a:p>
        </p:txBody>
      </p:sp>
      <p:sp>
        <p:nvSpPr>
          <p:cNvPr id="10" name="TextBox 10"/>
          <p:cNvSpPr txBox="1"/>
          <p:nvPr/>
        </p:nvSpPr>
        <p:spPr>
          <a:xfrm>
            <a:off x="12496441" y="5076825"/>
            <a:ext cx="4505176" cy="629920"/>
          </a:xfrm>
          <a:prstGeom prst="rect">
            <a:avLst/>
          </a:prstGeom>
        </p:spPr>
        <p:txBody>
          <a:bodyPr lIns="0" tIns="0" rIns="0" bIns="0" numCol="1" rtlCol="0" anchor="t">
            <a:spAutoFit/>
          </a:bodyPr>
          <a:lstStyle/>
          <a:p>
            <a:pPr>
              <a:lnSpc>
                <a:spcPts val="5179"/>
              </a:lnSpc>
            </a:pPr>
            <a:r>
              <a:rPr lang="en-US" sz="3699">
                <a:solidFill>
                  <a:srgbClr val="A66735"/>
                </a:solidFill>
                <a:latin typeface="Martel Bold"/>
              </a:rPr>
              <a:t>Innovatief concept</a:t>
            </a:r>
          </a:p>
        </p:txBody>
      </p:sp>
      <p:sp>
        <p:nvSpPr>
          <p:cNvPr id="11" name="TextBox 11"/>
          <p:cNvSpPr txBox="1"/>
          <p:nvPr/>
        </p:nvSpPr>
        <p:spPr>
          <a:xfrm>
            <a:off x="1246058" y="5015670"/>
            <a:ext cx="4762859" cy="1467638"/>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Cliënten welke nu tussen wal-en-schip vallen krijgen passende, tijdelijke huisvesting i.c.m. de juiste begeleiding en zorg.</a:t>
            </a:r>
          </a:p>
        </p:txBody>
      </p:sp>
      <p:sp>
        <p:nvSpPr>
          <p:cNvPr id="12" name="TextBox 12"/>
          <p:cNvSpPr txBox="1"/>
          <p:nvPr/>
        </p:nvSpPr>
        <p:spPr>
          <a:xfrm>
            <a:off x="12496441" y="2224613"/>
            <a:ext cx="4762859" cy="2579806"/>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De huidige situatie levert voor de gemeente 'overlast', gezien het bestemmingsplan niet als zodanig is bedoeld. Met de juiste begeleiding verbetert dit en heeft de cliënt een tijdelijke verblijfplaats tot aan start definitief behandeltraject.</a:t>
            </a:r>
          </a:p>
        </p:txBody>
      </p:sp>
      <p:sp>
        <p:nvSpPr>
          <p:cNvPr id="13" name="TextBox 13"/>
          <p:cNvSpPr txBox="1"/>
          <p:nvPr/>
        </p:nvSpPr>
        <p:spPr>
          <a:xfrm>
            <a:off x="1246058" y="7511806"/>
            <a:ext cx="4762859" cy="1838361"/>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Ondanks het feit dat dit vernieuwende concept grote impact kan hebben, zijn de investeringen relatief laag gezien de geringe investeringskosten van 'tiny houses'.</a:t>
            </a:r>
          </a:p>
        </p:txBody>
      </p:sp>
      <p:sp>
        <p:nvSpPr>
          <p:cNvPr id="14" name="TextBox 14"/>
          <p:cNvSpPr txBox="1"/>
          <p:nvPr/>
        </p:nvSpPr>
        <p:spPr>
          <a:xfrm>
            <a:off x="12496441" y="5873530"/>
            <a:ext cx="4762859" cy="1838361"/>
          </a:xfrm>
          <a:prstGeom prst="rect">
            <a:avLst/>
          </a:prstGeom>
        </p:spPr>
        <p:txBody>
          <a:bodyPr lIns="0" tIns="0" rIns="0" bIns="0" numCol="1" rtlCol="0" anchor="t">
            <a:spAutoFit/>
          </a:bodyPr>
          <a:lstStyle/>
          <a:p>
            <a:pPr>
              <a:lnSpc>
                <a:spcPts val="2940"/>
              </a:lnSpc>
            </a:pPr>
            <a:r>
              <a:rPr lang="en-US" sz="2100">
                <a:solidFill>
                  <a:srgbClr val="000000"/>
                </a:solidFill>
                <a:latin typeface="Assistant"/>
              </a:rPr>
              <a:t>Het concept betreft een volledig nieuw en innovatieve invulling van een ontbrekend onderdeel binnen de huidige zorgverlening. Hiermee onderscheiden gemeentes zich van anderen.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74310"/>
            <a:ext cx="7713226" cy="5935764"/>
            <a:chOff x="0" y="0"/>
            <a:chExt cx="2137363" cy="1644822"/>
          </a:xfrm>
        </p:grpSpPr>
        <p:sp>
          <p:nvSpPr>
            <p:cNvPr id="3" name="Freeform 3"/>
            <p:cNvSpPr/>
            <p:nvPr/>
          </p:nvSpPr>
          <p:spPr>
            <a:xfrm>
              <a:off x="0" y="0"/>
              <a:ext cx="2137363" cy="1644822"/>
            </a:xfrm>
            <a:custGeom>
              <a:avLst/>
              <a:gdLst/>
              <a:ahLst/>
              <a:cxnLst/>
              <a:rect l="l" t="t" r="r" b="b"/>
              <a:pathLst>
                <a:path w="2137363" h="1644822">
                  <a:moveTo>
                    <a:pt x="0" y="0"/>
                  </a:moveTo>
                  <a:lnTo>
                    <a:pt x="2137363" y="0"/>
                  </a:lnTo>
                  <a:lnTo>
                    <a:pt x="2137363" y="1644822"/>
                  </a:lnTo>
                  <a:lnTo>
                    <a:pt x="0" y="1644822"/>
                  </a:lnTo>
                  <a:close/>
                </a:path>
              </a:pathLst>
            </a:custGeom>
            <a:solidFill>
              <a:srgbClr val="F6F4EF"/>
            </a:solidFill>
          </p:spPr>
        </p:sp>
        <p:sp>
          <p:nvSpPr>
            <p:cNvPr id="4" name="TextBox 4"/>
            <p:cNvSpPr txBox="1"/>
            <p:nvPr/>
          </p:nvSpPr>
          <p:spPr>
            <a:xfrm>
              <a:off x="0" y="-38100"/>
              <a:ext cx="2137363" cy="1682922"/>
            </a:xfrm>
            <a:prstGeom prst="rect">
              <a:avLst/>
            </a:prstGeom>
          </p:spPr>
          <p:txBody>
            <a:bodyPr lIns="50800" tIns="50800" rIns="50800" bIns="50800" numCol="1" rtlCol="0" anchor="ctr"/>
            <a:lstStyle/>
            <a:p>
              <a:pPr algn="ctr">
                <a:lnSpc>
                  <a:spcPts val="2940"/>
                </a:lnSpc>
              </a:pPr>
              <a:endParaRPr/>
            </a:p>
          </p:txBody>
        </p:sp>
      </p:grpSp>
      <p:sp>
        <p:nvSpPr>
          <p:cNvPr id="5" name="TextBox 5"/>
          <p:cNvSpPr txBox="1"/>
          <p:nvPr/>
        </p:nvSpPr>
        <p:spPr>
          <a:xfrm>
            <a:off x="10614389" y="2963910"/>
            <a:ext cx="6377583" cy="1493520"/>
          </a:xfrm>
          <a:prstGeom prst="rect">
            <a:avLst/>
          </a:prstGeom>
        </p:spPr>
        <p:txBody>
          <a:bodyPr lIns="0" tIns="0" rIns="0" bIns="0" numCol="1" rtlCol="0" anchor="t">
            <a:spAutoFit/>
          </a:bodyPr>
          <a:lstStyle/>
          <a:p>
            <a:pPr>
              <a:lnSpc>
                <a:spcPts val="12180"/>
              </a:lnSpc>
            </a:pPr>
            <a:r>
              <a:rPr lang="en-US" sz="8700">
                <a:solidFill>
                  <a:srgbClr val="010043"/>
                </a:solidFill>
                <a:latin typeface="Martel Heavy"/>
              </a:rPr>
              <a:t>INDICATIE</a:t>
            </a:r>
          </a:p>
        </p:txBody>
      </p:sp>
      <p:sp>
        <p:nvSpPr>
          <p:cNvPr id="6" name="TextBox 6"/>
          <p:cNvSpPr txBox="1"/>
          <p:nvPr/>
        </p:nvSpPr>
        <p:spPr>
          <a:xfrm>
            <a:off x="10614389" y="6690377"/>
            <a:ext cx="6798294" cy="554933"/>
          </a:xfrm>
          <a:prstGeom prst="rect">
            <a:avLst/>
          </a:prstGeom>
        </p:spPr>
        <p:txBody>
          <a:bodyPr lIns="0" tIns="0" rIns="0" bIns="0" numCol="1" rtlCol="0" anchor="t">
            <a:spAutoFit/>
          </a:bodyPr>
          <a:lstStyle/>
          <a:p>
            <a:pPr>
              <a:lnSpc>
                <a:spcPts val="4588"/>
              </a:lnSpc>
            </a:pPr>
            <a:r>
              <a:rPr lang="en-US" sz="3277">
                <a:solidFill>
                  <a:srgbClr val="000000"/>
                </a:solidFill>
                <a:latin typeface="Assistant Bold"/>
              </a:rPr>
              <a:t>Voldoen aan wet- en regelgeving</a:t>
            </a:r>
          </a:p>
        </p:txBody>
      </p:sp>
      <p:sp>
        <p:nvSpPr>
          <p:cNvPr id="7" name="TextBox 7"/>
          <p:cNvSpPr txBox="1"/>
          <p:nvPr/>
        </p:nvSpPr>
        <p:spPr>
          <a:xfrm>
            <a:off x="9858289" y="4458099"/>
            <a:ext cx="3389471" cy="1566544"/>
          </a:xfrm>
          <a:prstGeom prst="rect">
            <a:avLst/>
          </a:prstGeom>
        </p:spPr>
        <p:txBody>
          <a:bodyPr lIns="0" tIns="0" rIns="0" bIns="0" numCol="1" rtlCol="0" anchor="t">
            <a:spAutoFit/>
          </a:bodyPr>
          <a:lstStyle/>
          <a:p>
            <a:pPr algn="ctr">
              <a:lnSpc>
                <a:spcPts val="12880"/>
              </a:lnSpc>
            </a:pPr>
            <a:r>
              <a:rPr lang="en-US" sz="9200">
                <a:solidFill>
                  <a:srgbClr val="A66735"/>
                </a:solidFill>
                <a:latin typeface="Martel Heavy"/>
              </a:rPr>
              <a:t>100%</a:t>
            </a:r>
          </a:p>
        </p:txBody>
      </p:sp>
      <p:sp>
        <p:nvSpPr>
          <p:cNvPr id="8" name="TextBox 8"/>
          <p:cNvSpPr txBox="1"/>
          <p:nvPr/>
        </p:nvSpPr>
        <p:spPr>
          <a:xfrm>
            <a:off x="1503490" y="2429875"/>
            <a:ext cx="4270571" cy="705485"/>
          </a:xfrm>
          <a:prstGeom prst="rect">
            <a:avLst/>
          </a:prstGeom>
        </p:spPr>
        <p:txBody>
          <a:bodyPr lIns="0" tIns="0" rIns="0" bIns="0" numCol="1" rtlCol="0" anchor="t">
            <a:spAutoFit/>
          </a:bodyPr>
          <a:lstStyle/>
          <a:p>
            <a:pPr>
              <a:lnSpc>
                <a:spcPts val="5740"/>
              </a:lnSpc>
            </a:pPr>
            <a:r>
              <a:rPr lang="en-US" sz="4100">
                <a:solidFill>
                  <a:srgbClr val="A66735"/>
                </a:solidFill>
                <a:latin typeface="Assistant Bold"/>
              </a:rPr>
              <a:t>30kEU - 100kEU</a:t>
            </a:r>
          </a:p>
        </p:txBody>
      </p:sp>
      <p:sp>
        <p:nvSpPr>
          <p:cNvPr id="9" name="TextBox 9"/>
          <p:cNvSpPr txBox="1"/>
          <p:nvPr/>
        </p:nvSpPr>
        <p:spPr>
          <a:xfrm>
            <a:off x="1503490" y="3230610"/>
            <a:ext cx="5180571" cy="482855"/>
          </a:xfrm>
          <a:prstGeom prst="rect">
            <a:avLst/>
          </a:prstGeom>
        </p:spPr>
        <p:txBody>
          <a:bodyPr lIns="0" tIns="0" rIns="0" bIns="0" numCol="1" rtlCol="0" anchor="t">
            <a:spAutoFit/>
          </a:bodyPr>
          <a:lstStyle/>
          <a:p>
            <a:pPr>
              <a:lnSpc>
                <a:spcPts val="3458"/>
              </a:lnSpc>
            </a:pPr>
            <a:r>
              <a:rPr lang="en-US" sz="3800" spc="19">
                <a:solidFill>
                  <a:srgbClr val="2B2C30"/>
                </a:solidFill>
                <a:latin typeface="Assistant"/>
              </a:rPr>
              <a:t>Kosten per tiny house</a:t>
            </a:r>
          </a:p>
        </p:txBody>
      </p:sp>
      <p:sp>
        <p:nvSpPr>
          <p:cNvPr id="10" name="TextBox 10"/>
          <p:cNvSpPr txBox="1"/>
          <p:nvPr/>
        </p:nvSpPr>
        <p:spPr>
          <a:xfrm>
            <a:off x="1503490" y="4029600"/>
            <a:ext cx="4270571" cy="705485"/>
          </a:xfrm>
          <a:prstGeom prst="rect">
            <a:avLst/>
          </a:prstGeom>
        </p:spPr>
        <p:txBody>
          <a:bodyPr lIns="0" tIns="0" rIns="0" bIns="0" numCol="1" rtlCol="0" anchor="t">
            <a:spAutoFit/>
          </a:bodyPr>
          <a:lstStyle/>
          <a:p>
            <a:pPr>
              <a:lnSpc>
                <a:spcPts val="5740"/>
              </a:lnSpc>
            </a:pPr>
            <a:r>
              <a:rPr lang="en-US" sz="4100">
                <a:solidFill>
                  <a:srgbClr val="A66735"/>
                </a:solidFill>
                <a:latin typeface="Assistant Bold"/>
              </a:rPr>
              <a:t>4-5 tiny houses</a:t>
            </a:r>
          </a:p>
        </p:txBody>
      </p:sp>
      <p:sp>
        <p:nvSpPr>
          <p:cNvPr id="11" name="TextBox 11"/>
          <p:cNvSpPr txBox="1"/>
          <p:nvPr/>
        </p:nvSpPr>
        <p:spPr>
          <a:xfrm>
            <a:off x="1503490" y="4830335"/>
            <a:ext cx="5653541" cy="482855"/>
          </a:xfrm>
          <a:prstGeom prst="rect">
            <a:avLst/>
          </a:prstGeom>
        </p:spPr>
        <p:txBody>
          <a:bodyPr lIns="0" tIns="0" rIns="0" bIns="0" numCol="1" rtlCol="0" anchor="t">
            <a:spAutoFit/>
          </a:bodyPr>
          <a:lstStyle/>
          <a:p>
            <a:pPr>
              <a:lnSpc>
                <a:spcPts val="3458"/>
              </a:lnSpc>
            </a:pPr>
            <a:r>
              <a:rPr lang="en-US" sz="3800" spc="19">
                <a:solidFill>
                  <a:srgbClr val="2B2C30"/>
                </a:solidFill>
                <a:latin typeface="Assistant"/>
              </a:rPr>
              <a:t>Aantal stuks op een kavel</a:t>
            </a:r>
          </a:p>
        </p:txBody>
      </p:sp>
      <p:sp>
        <p:nvSpPr>
          <p:cNvPr id="12" name="TextBox 12"/>
          <p:cNvSpPr txBox="1"/>
          <p:nvPr/>
        </p:nvSpPr>
        <p:spPr>
          <a:xfrm>
            <a:off x="1503490" y="5629038"/>
            <a:ext cx="4270571" cy="705485"/>
          </a:xfrm>
          <a:prstGeom prst="rect">
            <a:avLst/>
          </a:prstGeom>
        </p:spPr>
        <p:txBody>
          <a:bodyPr lIns="0" tIns="0" rIns="0" bIns="0" numCol="1" rtlCol="0" anchor="t">
            <a:spAutoFit/>
          </a:bodyPr>
          <a:lstStyle/>
          <a:p>
            <a:pPr>
              <a:lnSpc>
                <a:spcPts val="5740"/>
              </a:lnSpc>
            </a:pPr>
            <a:r>
              <a:rPr lang="en-US" sz="4100">
                <a:solidFill>
                  <a:srgbClr val="A66735"/>
                </a:solidFill>
                <a:latin typeface="Assistant Bold"/>
              </a:rPr>
              <a:t>1 verblijfsruimte</a:t>
            </a:r>
          </a:p>
        </p:txBody>
      </p:sp>
      <p:sp>
        <p:nvSpPr>
          <p:cNvPr id="13" name="TextBox 13"/>
          <p:cNvSpPr txBox="1"/>
          <p:nvPr/>
        </p:nvSpPr>
        <p:spPr>
          <a:xfrm>
            <a:off x="1503490" y="6429138"/>
            <a:ext cx="5180571" cy="482855"/>
          </a:xfrm>
          <a:prstGeom prst="rect">
            <a:avLst/>
          </a:prstGeom>
        </p:spPr>
        <p:txBody>
          <a:bodyPr lIns="0" tIns="0" rIns="0" bIns="0" numCol="1" rtlCol="0" anchor="t">
            <a:spAutoFit/>
          </a:bodyPr>
          <a:lstStyle/>
          <a:p>
            <a:pPr>
              <a:lnSpc>
                <a:spcPts val="3458"/>
              </a:lnSpc>
            </a:pPr>
            <a:r>
              <a:rPr lang="en-US" sz="3800" spc="19">
                <a:solidFill>
                  <a:srgbClr val="2B2C30"/>
                </a:solidFill>
                <a:latin typeface="Assistant"/>
              </a:rPr>
              <a:t>Voor zorgverlener</a:t>
            </a:r>
          </a:p>
        </p:txBody>
      </p:sp>
      <p:grpSp>
        <p:nvGrpSpPr>
          <p:cNvPr id="14" name="Group 14"/>
          <p:cNvGrpSpPr/>
          <p:nvPr/>
        </p:nvGrpSpPr>
        <p:grpSpPr>
          <a:xfrm rot="-995532">
            <a:off x="13315359" y="-3410860"/>
            <a:ext cx="12504578" cy="4545584"/>
            <a:chOff x="0" y="0"/>
            <a:chExt cx="3293387" cy="1197191"/>
          </a:xfrm>
        </p:grpSpPr>
        <p:sp>
          <p:nvSpPr>
            <p:cNvPr id="15" name="Freeform 15"/>
            <p:cNvSpPr/>
            <p:nvPr/>
          </p:nvSpPr>
          <p:spPr>
            <a:xfrm>
              <a:off x="0" y="0"/>
              <a:ext cx="3293387" cy="1197191"/>
            </a:xfrm>
            <a:custGeom>
              <a:avLst/>
              <a:gdLst/>
              <a:ahLst/>
              <a:cxnLst/>
              <a:rect l="l" t="t" r="r" b="b"/>
              <a:pathLst>
                <a:path w="3293387" h="1197191">
                  <a:moveTo>
                    <a:pt x="0" y="0"/>
                  </a:moveTo>
                  <a:lnTo>
                    <a:pt x="3293387" y="0"/>
                  </a:lnTo>
                  <a:lnTo>
                    <a:pt x="3293387" y="1197191"/>
                  </a:lnTo>
                  <a:lnTo>
                    <a:pt x="0" y="1197191"/>
                  </a:lnTo>
                  <a:close/>
                </a:path>
              </a:pathLst>
            </a:custGeom>
            <a:solidFill>
              <a:srgbClr val="F6F4EF"/>
            </a:solidFill>
          </p:spPr>
        </p:sp>
        <p:sp>
          <p:nvSpPr>
            <p:cNvPr id="16" name="TextBox 16"/>
            <p:cNvSpPr txBox="1"/>
            <p:nvPr/>
          </p:nvSpPr>
          <p:spPr>
            <a:xfrm>
              <a:off x="0" y="-38100"/>
              <a:ext cx="3293387" cy="1235291"/>
            </a:xfrm>
            <a:prstGeom prst="rect">
              <a:avLst/>
            </a:prstGeom>
          </p:spPr>
          <p:txBody>
            <a:bodyPr lIns="50800" tIns="50800" rIns="50800" bIns="50800" numCol="1" rtlCol="0" anchor="ctr"/>
            <a:lstStyle/>
            <a:p>
              <a:pPr algn="ctr">
                <a:lnSpc>
                  <a:spcPts val="2940"/>
                </a:lnSpc>
              </a:pPr>
              <a:endParaRPr/>
            </a:p>
          </p:txBody>
        </p:sp>
      </p:grpSp>
      <p:sp>
        <p:nvSpPr>
          <p:cNvPr id="17" name="TextBox 17"/>
          <p:cNvSpPr txBox="1"/>
          <p:nvPr/>
        </p:nvSpPr>
        <p:spPr>
          <a:xfrm>
            <a:off x="10614389" y="7171651"/>
            <a:ext cx="6798294" cy="1716983"/>
          </a:xfrm>
          <a:prstGeom prst="rect">
            <a:avLst/>
          </a:prstGeom>
        </p:spPr>
        <p:txBody>
          <a:bodyPr lIns="0" tIns="0" rIns="0" bIns="0" numCol="1" rtlCol="0" anchor="t">
            <a:spAutoFit/>
          </a:bodyPr>
          <a:lstStyle/>
          <a:p>
            <a:pPr>
              <a:lnSpc>
                <a:spcPts val="4588"/>
              </a:lnSpc>
            </a:pPr>
            <a:r>
              <a:rPr lang="en-US" sz="3277">
                <a:solidFill>
                  <a:srgbClr val="000000"/>
                </a:solidFill>
                <a:latin typeface="Assistant"/>
              </a:rPr>
              <a:t>Zowel aan bouwbesluit en Wtza en gefinancierd vanuit het pgb-wooninitiatief (exclusief investering)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Beige Illustrative Business Pitch Deck Presentation</dc:title>
  <cp:lastModifiedBy>U2</cp:lastModifiedBy>
  <cp:revision>5</cp:revision>
  <dcterms:created xsi:type="dcterms:W3CDTF">2006-08-16T00:00:00Z</dcterms:created>
  <dcterms:modified xsi:type="dcterms:W3CDTF">2023-12-24T04:25:04Z</dcterms:modified>
  <dc:identifier>DAF3PBfw9Rs</dc:identifier>
</cp:coreProperties>
</file>